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68" r:id="rId17"/>
    <p:sldId id="272" r:id="rId18"/>
  </p:sldIdLst>
  <p:sldSz cx="14630400" cy="8229600"/>
  <p:notesSz cx="8229600" cy="14630400"/>
  <p:embeddedFontLst>
    <p:embeddedFont>
      <p:font typeface="Platypi Medium" panose="020B0604020202020204" charset="0"/>
      <p:regular r:id="rId20"/>
    </p:embeddedFont>
    <p:embeddedFont>
      <p:font typeface="Source Serif Pro" panose="02040603050405020204" pitchFamily="18"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4D4D087-2BE9-4827-87CD-2DD21B1DEB6B}">
          <p14:sldIdLst>
            <p14:sldId id="256"/>
            <p14:sldId id="257"/>
            <p14:sldId id="258"/>
            <p14:sldId id="259"/>
            <p14:sldId id="260"/>
            <p14:sldId id="261"/>
            <p14:sldId id="262"/>
            <p14:sldId id="263"/>
            <p14:sldId id="264"/>
            <p14:sldId id="265"/>
            <p14:sldId id="266"/>
            <p14:sldId id="267"/>
            <p14:sldId id="269"/>
            <p14:sldId id="270"/>
            <p14:sldId id="271"/>
            <p14:sldId id="268"/>
          </p14:sldIdLst>
        </p14:section>
        <p14:section name="Untitled Section" id="{B9678D05-0CAE-4964-97DF-691BE0538351}">
          <p14:sldIdLst>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326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file/d/1RWlBHSLerjVlqsggeq8tQlgDjpqPpYfO/view?usp=sharing"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5890" y="1735930"/>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201B18"/>
                </a:solidFill>
                <a:latin typeface="Platypi Medium" pitchFamily="34" charset="0"/>
                <a:ea typeface="Platypi Medium" pitchFamily="34" charset="-122"/>
                <a:cs typeface="Platypi Medium" pitchFamily="34" charset="-120"/>
              </a:rPr>
              <a:t>BlackRock: Pioneering Global Asset Management</a:t>
            </a:r>
            <a:endParaRPr lang="en-US" sz="6150" dirty="0"/>
          </a:p>
        </p:txBody>
      </p:sp>
      <p:sp>
        <p:nvSpPr>
          <p:cNvPr id="4" name="Text 1"/>
          <p:cNvSpPr/>
          <p:nvPr/>
        </p:nvSpPr>
        <p:spPr>
          <a:xfrm>
            <a:off x="6280190" y="5026343"/>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BlackRock stands as the world's largest asset manager, revolutionizing financial services with cutting-edge technology and unparalleled expertise. This presentation delves into BlackRock's financial prowess, market position, and future prospects.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39979"/>
            <a:ext cx="6961346"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Risk and Return Analysis</a:t>
            </a:r>
            <a:endParaRPr lang="en-US" sz="4450" dirty="0"/>
          </a:p>
        </p:txBody>
      </p:sp>
      <p:pic>
        <p:nvPicPr>
          <p:cNvPr id="4" name="Image 1" descr="preencoded.png"/>
          <p:cNvPicPr>
            <a:picLocks noChangeAspect="1"/>
          </p:cNvPicPr>
          <p:nvPr/>
        </p:nvPicPr>
        <p:blipFill>
          <a:blip r:embed="rId4"/>
          <a:stretch>
            <a:fillRect/>
          </a:stretch>
        </p:blipFill>
        <p:spPr>
          <a:xfrm>
            <a:off x="793790" y="4688919"/>
            <a:ext cx="566976" cy="566976"/>
          </a:xfrm>
          <a:prstGeom prst="rect">
            <a:avLst/>
          </a:prstGeom>
        </p:spPr>
      </p:pic>
      <p:sp>
        <p:nvSpPr>
          <p:cNvPr id="5" name="Text 1"/>
          <p:cNvSpPr/>
          <p:nvPr/>
        </p:nvSpPr>
        <p:spPr>
          <a:xfrm>
            <a:off x="793790" y="5482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Beta: ~1.10</a:t>
            </a:r>
            <a:endParaRPr lang="en-US" sz="2200" dirty="0"/>
          </a:p>
        </p:txBody>
      </p:sp>
      <p:sp>
        <p:nvSpPr>
          <p:cNvPr id="6" name="Text 2"/>
          <p:cNvSpPr/>
          <p:nvPr/>
        </p:nvSpPr>
        <p:spPr>
          <a:xfrm>
            <a:off x="793790" y="5973128"/>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BlackRock's beta indicates slightly above-average sensitivity to market movements, reflecting its financial sector exposure and global operations..</a:t>
            </a:r>
            <a:endParaRPr lang="en-US" sz="1750" dirty="0"/>
          </a:p>
        </p:txBody>
      </p:sp>
      <p:pic>
        <p:nvPicPr>
          <p:cNvPr id="7" name="Image 2" descr="preencoded.png"/>
          <p:cNvPicPr>
            <a:picLocks noChangeAspect="1"/>
          </p:cNvPicPr>
          <p:nvPr/>
        </p:nvPicPr>
        <p:blipFill>
          <a:blip r:embed="rId5"/>
          <a:stretch>
            <a:fillRect/>
          </a:stretch>
        </p:blipFill>
        <p:spPr>
          <a:xfrm>
            <a:off x="5254704" y="4688919"/>
            <a:ext cx="566976" cy="566976"/>
          </a:xfrm>
          <a:prstGeom prst="rect">
            <a:avLst/>
          </a:prstGeom>
        </p:spPr>
      </p:pic>
      <p:sp>
        <p:nvSpPr>
          <p:cNvPr id="8" name="Text 3"/>
          <p:cNvSpPr/>
          <p:nvPr/>
        </p:nvSpPr>
        <p:spPr>
          <a:xfrm>
            <a:off x="5254704" y="5482709"/>
            <a:ext cx="3079433"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Holding Period Return</a:t>
            </a:r>
            <a:endParaRPr lang="en-US" sz="2200" dirty="0"/>
          </a:p>
        </p:txBody>
      </p:sp>
      <p:sp>
        <p:nvSpPr>
          <p:cNvPr id="9" name="Text 4"/>
          <p:cNvSpPr/>
          <p:nvPr/>
        </p:nvSpPr>
        <p:spPr>
          <a:xfrm>
            <a:off x="5254704" y="5973128"/>
            <a:ext cx="4120872" cy="1451610"/>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A 6-month return of approximately </a:t>
            </a:r>
            <a:r>
              <a:rPr lang="en-US" sz="1750" b="1" dirty="0">
                <a:solidFill>
                  <a:srgbClr val="504C49"/>
                </a:solidFill>
                <a:latin typeface="Source Serif Pro" pitchFamily="34" charset="0"/>
                <a:ea typeface="Source Serif Pro" pitchFamily="34" charset="-122"/>
                <a:cs typeface="Source Serif Pro" pitchFamily="34" charset="-120"/>
              </a:rPr>
              <a:t>+7%</a:t>
            </a:r>
            <a:r>
              <a:rPr lang="en-US" sz="1750" dirty="0">
                <a:solidFill>
                  <a:srgbClr val="504C49"/>
                </a:solidFill>
                <a:latin typeface="Source Serif Pro" pitchFamily="34" charset="0"/>
                <a:ea typeface="Source Serif Pro" pitchFamily="34" charset="-122"/>
                <a:cs typeface="Source Serif Pro" pitchFamily="34" charset="-120"/>
              </a:rPr>
              <a:t> and a 1-year return of </a:t>
            </a:r>
            <a:r>
              <a:rPr lang="en-US" sz="1750" b="1" dirty="0">
                <a:solidFill>
                  <a:srgbClr val="504C49"/>
                </a:solidFill>
                <a:latin typeface="Source Serif Pro" pitchFamily="34" charset="0"/>
                <a:ea typeface="Source Serif Pro" pitchFamily="34" charset="-122"/>
                <a:cs typeface="Source Serif Pro" pitchFamily="34" charset="-120"/>
              </a:rPr>
              <a:t>+10%</a:t>
            </a:r>
            <a:r>
              <a:rPr lang="en-US" sz="1750" dirty="0">
                <a:solidFill>
                  <a:srgbClr val="504C49"/>
                </a:solidFill>
                <a:latin typeface="Source Serif Pro" pitchFamily="34" charset="0"/>
                <a:ea typeface="Source Serif Pro" pitchFamily="34" charset="-122"/>
                <a:cs typeface="Source Serif Pro" pitchFamily="34" charset="-120"/>
              </a:rPr>
              <a:t> showcase consistent performance despite market volatility.</a:t>
            </a:r>
            <a:endParaRPr lang="en-US" sz="1750" dirty="0"/>
          </a:p>
        </p:txBody>
      </p:sp>
      <p:pic>
        <p:nvPicPr>
          <p:cNvPr id="10" name="Image 3" descr="preencoded.png"/>
          <p:cNvPicPr>
            <a:picLocks noChangeAspect="1"/>
          </p:cNvPicPr>
          <p:nvPr/>
        </p:nvPicPr>
        <p:blipFill>
          <a:blip r:embed="rId6"/>
          <a:stretch>
            <a:fillRect/>
          </a:stretch>
        </p:blipFill>
        <p:spPr>
          <a:xfrm>
            <a:off x="9715738" y="4688919"/>
            <a:ext cx="566976" cy="566976"/>
          </a:xfrm>
          <a:prstGeom prst="rect">
            <a:avLst/>
          </a:prstGeom>
        </p:spPr>
      </p:pic>
      <p:sp>
        <p:nvSpPr>
          <p:cNvPr id="11" name="Text 5"/>
          <p:cNvSpPr/>
          <p:nvPr/>
        </p:nvSpPr>
        <p:spPr>
          <a:xfrm>
            <a:off x="9715738" y="5482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Moderate Volatility</a:t>
            </a:r>
            <a:endParaRPr lang="en-US" sz="2200" dirty="0"/>
          </a:p>
        </p:txBody>
      </p:sp>
      <p:sp>
        <p:nvSpPr>
          <p:cNvPr id="12" name="Text 6"/>
          <p:cNvSpPr/>
          <p:nvPr/>
        </p:nvSpPr>
        <p:spPr>
          <a:xfrm>
            <a:off x="9715738" y="5973128"/>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BlackRock's diverse asset base and investment offerings reduce risks and cushion against market fluctuations, ensuring steady returns for investors.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77585" y="687229"/>
            <a:ext cx="4989433" cy="483989"/>
          </a:xfrm>
          <a:prstGeom prst="rect">
            <a:avLst/>
          </a:prstGeom>
          <a:noFill/>
          <a:ln/>
        </p:spPr>
        <p:txBody>
          <a:bodyPr wrap="none" lIns="0" tIns="0" rIns="0" bIns="0" rtlCol="0" anchor="t"/>
          <a:lstStyle/>
          <a:p>
            <a:pPr marL="0" indent="0">
              <a:lnSpc>
                <a:spcPts val="3800"/>
              </a:lnSpc>
              <a:buNone/>
            </a:pPr>
            <a:r>
              <a:rPr lang="en-US" sz="3000" dirty="0">
                <a:solidFill>
                  <a:srgbClr val="201B18"/>
                </a:solidFill>
                <a:latin typeface="Platypi Medium" pitchFamily="34" charset="0"/>
                <a:ea typeface="Platypi Medium" pitchFamily="34" charset="-122"/>
                <a:cs typeface="Platypi Medium" pitchFamily="34" charset="-120"/>
              </a:rPr>
              <a:t>Technological Innovations</a:t>
            </a:r>
            <a:endParaRPr lang="en-US" sz="3000" dirty="0"/>
          </a:p>
        </p:txBody>
      </p:sp>
      <p:sp>
        <p:nvSpPr>
          <p:cNvPr id="3" name="Shape 1"/>
          <p:cNvSpPr/>
          <p:nvPr/>
        </p:nvSpPr>
        <p:spPr>
          <a:xfrm>
            <a:off x="677585" y="1776174"/>
            <a:ext cx="435531" cy="435531"/>
          </a:xfrm>
          <a:prstGeom prst="roundRect">
            <a:avLst>
              <a:gd name="adj" fmla="val 6668"/>
            </a:avLst>
          </a:prstGeom>
          <a:solidFill>
            <a:srgbClr val="F9F7F7"/>
          </a:solidFill>
          <a:ln/>
        </p:spPr>
      </p:sp>
      <p:sp>
        <p:nvSpPr>
          <p:cNvPr id="4" name="Text 2"/>
          <p:cNvSpPr/>
          <p:nvPr/>
        </p:nvSpPr>
        <p:spPr>
          <a:xfrm>
            <a:off x="830104" y="1848683"/>
            <a:ext cx="130493" cy="290393"/>
          </a:xfrm>
          <a:prstGeom prst="rect">
            <a:avLst/>
          </a:prstGeom>
          <a:noFill/>
          <a:ln/>
        </p:spPr>
        <p:txBody>
          <a:bodyPr wrap="none" lIns="0" tIns="0" rIns="0" bIns="0" rtlCol="0" anchor="t"/>
          <a:lstStyle/>
          <a:p>
            <a:pPr marL="0" indent="0" algn="ctr">
              <a:lnSpc>
                <a:spcPts val="2250"/>
              </a:lnSpc>
              <a:buNone/>
            </a:pPr>
            <a:r>
              <a:rPr lang="en-US" sz="2250" dirty="0">
                <a:solidFill>
                  <a:srgbClr val="504C49"/>
                </a:solidFill>
                <a:latin typeface="Platypi Medium" pitchFamily="34" charset="0"/>
                <a:ea typeface="Platypi Medium" pitchFamily="34" charset="-122"/>
                <a:cs typeface="Platypi Medium" pitchFamily="34" charset="-120"/>
              </a:rPr>
              <a:t>1</a:t>
            </a:r>
            <a:endParaRPr lang="en-US" sz="2250" dirty="0"/>
          </a:p>
        </p:txBody>
      </p:sp>
      <p:sp>
        <p:nvSpPr>
          <p:cNvPr id="5" name="Text 3"/>
          <p:cNvSpPr/>
          <p:nvPr/>
        </p:nvSpPr>
        <p:spPr>
          <a:xfrm>
            <a:off x="1306711" y="1776174"/>
            <a:ext cx="2419945" cy="302538"/>
          </a:xfrm>
          <a:prstGeom prst="rect">
            <a:avLst/>
          </a:prstGeom>
          <a:noFill/>
          <a:ln/>
        </p:spPr>
        <p:txBody>
          <a:bodyPr wrap="none" lIns="0" tIns="0" rIns="0" bIns="0" rtlCol="0" anchor="t"/>
          <a:lstStyle/>
          <a:p>
            <a:pPr marL="0" indent="0">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Data Analytics</a:t>
            </a:r>
            <a:endParaRPr lang="en-US" sz="1900" dirty="0"/>
          </a:p>
        </p:txBody>
      </p:sp>
      <p:sp>
        <p:nvSpPr>
          <p:cNvPr id="6" name="Text 4"/>
          <p:cNvSpPr/>
          <p:nvPr/>
        </p:nvSpPr>
        <p:spPr>
          <a:xfrm>
            <a:off x="1306711" y="2194798"/>
            <a:ext cx="3666887" cy="1238726"/>
          </a:xfrm>
          <a:prstGeom prst="rect">
            <a:avLst/>
          </a:prstGeom>
          <a:noFill/>
          <a:ln/>
        </p:spPr>
        <p:txBody>
          <a:bodyPr wrap="square" lIns="0" tIns="0" rIns="0" bIns="0" rtlCol="0" anchor="t"/>
          <a:lstStyle/>
          <a:p>
            <a:pPr marL="0" indent="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BlackRock's advanced data analytics capabilities enable it to generate valuable insights for clients and drive strategic decision-making.</a:t>
            </a:r>
            <a:endParaRPr lang="en-US" sz="1500" dirty="0"/>
          </a:p>
        </p:txBody>
      </p:sp>
      <p:sp>
        <p:nvSpPr>
          <p:cNvPr id="7" name="Shape 5"/>
          <p:cNvSpPr/>
          <p:nvPr/>
        </p:nvSpPr>
        <p:spPr>
          <a:xfrm>
            <a:off x="5167193" y="1776174"/>
            <a:ext cx="435531" cy="435531"/>
          </a:xfrm>
          <a:prstGeom prst="roundRect">
            <a:avLst>
              <a:gd name="adj" fmla="val 6668"/>
            </a:avLst>
          </a:prstGeom>
          <a:solidFill>
            <a:srgbClr val="F9F7F7"/>
          </a:solidFill>
          <a:ln/>
        </p:spPr>
      </p:sp>
      <p:sp>
        <p:nvSpPr>
          <p:cNvPr id="8" name="Text 6"/>
          <p:cNvSpPr/>
          <p:nvPr/>
        </p:nvSpPr>
        <p:spPr>
          <a:xfrm>
            <a:off x="5291138" y="1848683"/>
            <a:ext cx="187643" cy="290393"/>
          </a:xfrm>
          <a:prstGeom prst="rect">
            <a:avLst/>
          </a:prstGeom>
          <a:noFill/>
          <a:ln/>
        </p:spPr>
        <p:txBody>
          <a:bodyPr wrap="none" lIns="0" tIns="0" rIns="0" bIns="0" rtlCol="0" anchor="t"/>
          <a:lstStyle/>
          <a:p>
            <a:pPr marL="0" indent="0" algn="ctr">
              <a:lnSpc>
                <a:spcPts val="2250"/>
              </a:lnSpc>
              <a:buNone/>
            </a:pPr>
            <a:r>
              <a:rPr lang="en-US" sz="2250" dirty="0">
                <a:solidFill>
                  <a:srgbClr val="504C49"/>
                </a:solidFill>
                <a:latin typeface="Platypi Medium" pitchFamily="34" charset="0"/>
                <a:ea typeface="Platypi Medium" pitchFamily="34" charset="-122"/>
                <a:cs typeface="Platypi Medium" pitchFamily="34" charset="-120"/>
              </a:rPr>
              <a:t>2</a:t>
            </a:r>
            <a:endParaRPr lang="en-US" sz="2250" dirty="0"/>
          </a:p>
        </p:txBody>
      </p:sp>
      <p:sp>
        <p:nvSpPr>
          <p:cNvPr id="9" name="Text 7"/>
          <p:cNvSpPr/>
          <p:nvPr/>
        </p:nvSpPr>
        <p:spPr>
          <a:xfrm>
            <a:off x="5796320" y="1776174"/>
            <a:ext cx="2419945" cy="302538"/>
          </a:xfrm>
          <a:prstGeom prst="rect">
            <a:avLst/>
          </a:prstGeom>
          <a:noFill/>
          <a:ln/>
        </p:spPr>
        <p:txBody>
          <a:bodyPr wrap="none" lIns="0" tIns="0" rIns="0" bIns="0" rtlCol="0" anchor="t"/>
          <a:lstStyle/>
          <a:p>
            <a:pPr marL="0" indent="0">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Automation</a:t>
            </a:r>
            <a:endParaRPr lang="en-US" sz="1900" dirty="0"/>
          </a:p>
        </p:txBody>
      </p:sp>
      <p:sp>
        <p:nvSpPr>
          <p:cNvPr id="10" name="Text 8"/>
          <p:cNvSpPr/>
          <p:nvPr/>
        </p:nvSpPr>
        <p:spPr>
          <a:xfrm>
            <a:off x="5796320" y="2194798"/>
            <a:ext cx="3666887" cy="1238726"/>
          </a:xfrm>
          <a:prstGeom prst="rect">
            <a:avLst/>
          </a:prstGeom>
          <a:noFill/>
          <a:ln/>
        </p:spPr>
        <p:txBody>
          <a:bodyPr wrap="square" lIns="0" tIns="0" rIns="0" bIns="0" rtlCol="0" anchor="t"/>
          <a:lstStyle/>
          <a:p>
            <a:pPr marL="0" indent="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The firm's investments in automation and AI-powered tools help improve operational efficiency and enhance the client experience.</a:t>
            </a:r>
            <a:endParaRPr lang="en-US" sz="1500" dirty="0"/>
          </a:p>
        </p:txBody>
      </p:sp>
      <p:sp>
        <p:nvSpPr>
          <p:cNvPr id="11" name="Shape 9"/>
          <p:cNvSpPr/>
          <p:nvPr/>
        </p:nvSpPr>
        <p:spPr>
          <a:xfrm>
            <a:off x="9656802" y="1776174"/>
            <a:ext cx="435531" cy="435531"/>
          </a:xfrm>
          <a:prstGeom prst="roundRect">
            <a:avLst>
              <a:gd name="adj" fmla="val 6668"/>
            </a:avLst>
          </a:prstGeom>
          <a:solidFill>
            <a:srgbClr val="F9F7F7"/>
          </a:solidFill>
          <a:ln/>
        </p:spPr>
      </p:sp>
      <p:sp>
        <p:nvSpPr>
          <p:cNvPr id="12" name="Text 10"/>
          <p:cNvSpPr/>
          <p:nvPr/>
        </p:nvSpPr>
        <p:spPr>
          <a:xfrm>
            <a:off x="9783961" y="1848683"/>
            <a:ext cx="181213" cy="290393"/>
          </a:xfrm>
          <a:prstGeom prst="rect">
            <a:avLst/>
          </a:prstGeom>
          <a:noFill/>
          <a:ln/>
        </p:spPr>
        <p:txBody>
          <a:bodyPr wrap="none" lIns="0" tIns="0" rIns="0" bIns="0" rtlCol="0" anchor="t"/>
          <a:lstStyle/>
          <a:p>
            <a:pPr marL="0" indent="0" algn="ctr">
              <a:lnSpc>
                <a:spcPts val="2250"/>
              </a:lnSpc>
              <a:buNone/>
            </a:pPr>
            <a:r>
              <a:rPr lang="en-US" sz="2250" dirty="0">
                <a:solidFill>
                  <a:srgbClr val="504C49"/>
                </a:solidFill>
                <a:latin typeface="Platypi Medium" pitchFamily="34" charset="0"/>
                <a:ea typeface="Platypi Medium" pitchFamily="34" charset="-122"/>
                <a:cs typeface="Platypi Medium" pitchFamily="34" charset="-120"/>
              </a:rPr>
              <a:t>3</a:t>
            </a:r>
            <a:endParaRPr lang="en-US" sz="2250" dirty="0"/>
          </a:p>
        </p:txBody>
      </p:sp>
      <p:sp>
        <p:nvSpPr>
          <p:cNvPr id="13" name="Text 11"/>
          <p:cNvSpPr/>
          <p:nvPr/>
        </p:nvSpPr>
        <p:spPr>
          <a:xfrm>
            <a:off x="10285928" y="1776174"/>
            <a:ext cx="2419945" cy="302538"/>
          </a:xfrm>
          <a:prstGeom prst="rect">
            <a:avLst/>
          </a:prstGeom>
          <a:noFill/>
          <a:ln/>
        </p:spPr>
        <p:txBody>
          <a:bodyPr wrap="none" lIns="0" tIns="0" rIns="0" bIns="0" rtlCol="0" anchor="t"/>
          <a:lstStyle/>
          <a:p>
            <a:pPr marL="0" indent="0">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Digital Platforms</a:t>
            </a:r>
            <a:endParaRPr lang="en-US" sz="1900" dirty="0"/>
          </a:p>
        </p:txBody>
      </p:sp>
      <p:sp>
        <p:nvSpPr>
          <p:cNvPr id="14" name="Text 12"/>
          <p:cNvSpPr/>
          <p:nvPr/>
        </p:nvSpPr>
        <p:spPr>
          <a:xfrm>
            <a:off x="10285928" y="2194798"/>
            <a:ext cx="3666887" cy="1238726"/>
          </a:xfrm>
          <a:prstGeom prst="rect">
            <a:avLst/>
          </a:prstGeom>
          <a:noFill/>
          <a:ln/>
        </p:spPr>
        <p:txBody>
          <a:bodyPr wrap="square" lIns="0" tIns="0" rIns="0" bIns="0" rtlCol="0" anchor="t"/>
          <a:lstStyle/>
          <a:p>
            <a:pPr marL="0" indent="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BlackRock's user-friendly digital platforms provide clients with seamless access to investment solutions and portfolio management tools.</a:t>
            </a:r>
            <a:endParaRPr lang="en-US" sz="1500" dirty="0"/>
          </a:p>
        </p:txBody>
      </p:sp>
      <p:sp>
        <p:nvSpPr>
          <p:cNvPr id="15" name="Text 13"/>
          <p:cNvSpPr/>
          <p:nvPr/>
        </p:nvSpPr>
        <p:spPr>
          <a:xfrm>
            <a:off x="677585" y="3723918"/>
            <a:ext cx="3871913" cy="483989"/>
          </a:xfrm>
          <a:prstGeom prst="rect">
            <a:avLst/>
          </a:prstGeom>
          <a:noFill/>
          <a:ln/>
        </p:spPr>
        <p:txBody>
          <a:bodyPr wrap="none" lIns="0" tIns="0" rIns="0" bIns="0" rtlCol="0" anchor="t"/>
          <a:lstStyle/>
          <a:p>
            <a:pPr marL="0" indent="0">
              <a:lnSpc>
                <a:spcPts val="3800"/>
              </a:lnSpc>
              <a:buNone/>
            </a:pPr>
            <a:r>
              <a:rPr lang="en-US" sz="3000" dirty="0">
                <a:solidFill>
                  <a:srgbClr val="201B18"/>
                </a:solidFill>
                <a:latin typeface="Platypi Medium" pitchFamily="34" charset="0"/>
                <a:ea typeface="Platypi Medium" pitchFamily="34" charset="-122"/>
                <a:cs typeface="Platypi Medium" pitchFamily="34" charset="-120"/>
              </a:rPr>
              <a:t>Future Roadmap</a:t>
            </a:r>
            <a:endParaRPr lang="en-US" sz="3000" dirty="0"/>
          </a:p>
        </p:txBody>
      </p:sp>
      <p:sp>
        <p:nvSpPr>
          <p:cNvPr id="16" name="Shape 14"/>
          <p:cNvSpPr/>
          <p:nvPr/>
        </p:nvSpPr>
        <p:spPr>
          <a:xfrm>
            <a:off x="677585" y="4498300"/>
            <a:ext cx="6540818" cy="1425178"/>
          </a:xfrm>
          <a:prstGeom prst="roundRect">
            <a:avLst>
              <a:gd name="adj" fmla="val 2038"/>
            </a:avLst>
          </a:prstGeom>
          <a:solidFill>
            <a:srgbClr val="F9F7F7"/>
          </a:solidFill>
          <a:ln/>
        </p:spPr>
      </p:sp>
      <p:sp>
        <p:nvSpPr>
          <p:cNvPr id="17" name="Text 15"/>
          <p:cNvSpPr/>
          <p:nvPr/>
        </p:nvSpPr>
        <p:spPr>
          <a:xfrm>
            <a:off x="871180" y="4691896"/>
            <a:ext cx="2419945" cy="302538"/>
          </a:xfrm>
          <a:prstGeom prst="rect">
            <a:avLst/>
          </a:prstGeom>
          <a:noFill/>
          <a:ln/>
        </p:spPr>
        <p:txBody>
          <a:bodyPr wrap="none" lIns="0" tIns="0" rIns="0" bIns="0" rtlCol="0" anchor="t"/>
          <a:lstStyle/>
          <a:p>
            <a:pPr marL="0" indent="0">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Global Expansion</a:t>
            </a:r>
            <a:endParaRPr lang="en-US" sz="1900" dirty="0"/>
          </a:p>
        </p:txBody>
      </p:sp>
      <p:sp>
        <p:nvSpPr>
          <p:cNvPr id="18" name="Text 16"/>
          <p:cNvSpPr/>
          <p:nvPr/>
        </p:nvSpPr>
        <p:spPr>
          <a:xfrm>
            <a:off x="871180" y="5110520"/>
            <a:ext cx="6153626" cy="619363"/>
          </a:xfrm>
          <a:prstGeom prst="rect">
            <a:avLst/>
          </a:prstGeom>
          <a:noFill/>
          <a:ln/>
        </p:spPr>
        <p:txBody>
          <a:bodyPr wrap="square" lIns="0" tIns="0" rIns="0" bIns="0" rtlCol="0" anchor="t"/>
          <a:lstStyle/>
          <a:p>
            <a:pPr marL="0" indent="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Continued geographic diversification to capture growth opportunities in emerging markets.</a:t>
            </a:r>
            <a:endParaRPr lang="en-US" sz="1500" dirty="0"/>
          </a:p>
        </p:txBody>
      </p:sp>
      <p:sp>
        <p:nvSpPr>
          <p:cNvPr id="19" name="Shape 17"/>
          <p:cNvSpPr/>
          <p:nvPr/>
        </p:nvSpPr>
        <p:spPr>
          <a:xfrm>
            <a:off x="7411998" y="4498300"/>
            <a:ext cx="6540818" cy="1425178"/>
          </a:xfrm>
          <a:prstGeom prst="roundRect">
            <a:avLst>
              <a:gd name="adj" fmla="val 2038"/>
            </a:avLst>
          </a:prstGeom>
          <a:solidFill>
            <a:srgbClr val="F9F7F7"/>
          </a:solidFill>
          <a:ln/>
        </p:spPr>
      </p:sp>
      <p:sp>
        <p:nvSpPr>
          <p:cNvPr id="20" name="Text 18"/>
          <p:cNvSpPr/>
          <p:nvPr/>
        </p:nvSpPr>
        <p:spPr>
          <a:xfrm>
            <a:off x="7605593" y="4691896"/>
            <a:ext cx="2419945" cy="302538"/>
          </a:xfrm>
          <a:prstGeom prst="rect">
            <a:avLst/>
          </a:prstGeom>
          <a:noFill/>
          <a:ln/>
        </p:spPr>
        <p:txBody>
          <a:bodyPr wrap="none" lIns="0" tIns="0" rIns="0" bIns="0" rtlCol="0" anchor="t"/>
          <a:lstStyle/>
          <a:p>
            <a:pPr marL="0" indent="0">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Product Innovation</a:t>
            </a:r>
            <a:endParaRPr lang="en-US" sz="1900" dirty="0"/>
          </a:p>
        </p:txBody>
      </p:sp>
      <p:sp>
        <p:nvSpPr>
          <p:cNvPr id="21" name="Text 19"/>
          <p:cNvSpPr/>
          <p:nvPr/>
        </p:nvSpPr>
        <p:spPr>
          <a:xfrm>
            <a:off x="7605593" y="5110520"/>
            <a:ext cx="6153626" cy="619363"/>
          </a:xfrm>
          <a:prstGeom prst="rect">
            <a:avLst/>
          </a:prstGeom>
          <a:noFill/>
          <a:ln/>
        </p:spPr>
        <p:txBody>
          <a:bodyPr wrap="square" lIns="0" tIns="0" rIns="0" bIns="0" rtlCol="0" anchor="t"/>
          <a:lstStyle/>
          <a:p>
            <a:pPr marL="0" indent="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Developing new investment strategies and solutions to meet evolving client needs.</a:t>
            </a:r>
            <a:endParaRPr lang="en-US" sz="1500" dirty="0"/>
          </a:p>
        </p:txBody>
      </p:sp>
      <p:sp>
        <p:nvSpPr>
          <p:cNvPr id="22" name="Shape 20"/>
          <p:cNvSpPr/>
          <p:nvPr/>
        </p:nvSpPr>
        <p:spPr>
          <a:xfrm>
            <a:off x="677585" y="6117074"/>
            <a:ext cx="6540818" cy="1425178"/>
          </a:xfrm>
          <a:prstGeom prst="roundRect">
            <a:avLst>
              <a:gd name="adj" fmla="val 2038"/>
            </a:avLst>
          </a:prstGeom>
          <a:solidFill>
            <a:srgbClr val="F9F7F7"/>
          </a:solidFill>
          <a:ln/>
        </p:spPr>
      </p:sp>
      <p:sp>
        <p:nvSpPr>
          <p:cNvPr id="23" name="Text 21"/>
          <p:cNvSpPr/>
          <p:nvPr/>
        </p:nvSpPr>
        <p:spPr>
          <a:xfrm>
            <a:off x="871180" y="6310670"/>
            <a:ext cx="2419945" cy="302538"/>
          </a:xfrm>
          <a:prstGeom prst="rect">
            <a:avLst/>
          </a:prstGeom>
          <a:noFill/>
          <a:ln/>
        </p:spPr>
        <p:txBody>
          <a:bodyPr wrap="none" lIns="0" tIns="0" rIns="0" bIns="0" rtlCol="0" anchor="t"/>
          <a:lstStyle/>
          <a:p>
            <a:pPr marL="0" indent="0">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Sustainability Focus</a:t>
            </a:r>
            <a:endParaRPr lang="en-US" sz="1900" dirty="0"/>
          </a:p>
        </p:txBody>
      </p:sp>
      <p:sp>
        <p:nvSpPr>
          <p:cNvPr id="24" name="Text 22"/>
          <p:cNvSpPr/>
          <p:nvPr/>
        </p:nvSpPr>
        <p:spPr>
          <a:xfrm>
            <a:off x="871180" y="6729293"/>
            <a:ext cx="6153626" cy="619363"/>
          </a:xfrm>
          <a:prstGeom prst="rect">
            <a:avLst/>
          </a:prstGeom>
          <a:noFill/>
          <a:ln/>
        </p:spPr>
        <p:txBody>
          <a:bodyPr wrap="square" lIns="0" tIns="0" rIns="0" bIns="0" rtlCol="0" anchor="t"/>
          <a:lstStyle/>
          <a:p>
            <a:pPr marL="0" indent="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Integrating environmental, social, and governance (ESG) considerations into investment processes.</a:t>
            </a:r>
            <a:endParaRPr lang="en-US" sz="1500" dirty="0"/>
          </a:p>
        </p:txBody>
      </p:sp>
      <p:sp>
        <p:nvSpPr>
          <p:cNvPr id="25" name="Shape 23"/>
          <p:cNvSpPr/>
          <p:nvPr/>
        </p:nvSpPr>
        <p:spPr>
          <a:xfrm>
            <a:off x="7411998" y="6117074"/>
            <a:ext cx="6540818" cy="1425178"/>
          </a:xfrm>
          <a:prstGeom prst="roundRect">
            <a:avLst>
              <a:gd name="adj" fmla="val 2038"/>
            </a:avLst>
          </a:prstGeom>
          <a:solidFill>
            <a:srgbClr val="F9F7F7"/>
          </a:solidFill>
          <a:ln/>
        </p:spPr>
      </p:sp>
      <p:sp>
        <p:nvSpPr>
          <p:cNvPr id="26" name="Text 24"/>
          <p:cNvSpPr/>
          <p:nvPr/>
        </p:nvSpPr>
        <p:spPr>
          <a:xfrm>
            <a:off x="7605593" y="6310670"/>
            <a:ext cx="2419945" cy="302538"/>
          </a:xfrm>
          <a:prstGeom prst="rect">
            <a:avLst/>
          </a:prstGeom>
          <a:noFill/>
          <a:ln/>
        </p:spPr>
        <p:txBody>
          <a:bodyPr wrap="none" lIns="0" tIns="0" rIns="0" bIns="0" rtlCol="0" anchor="t"/>
          <a:lstStyle/>
          <a:p>
            <a:pPr marL="0" indent="0">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Talent Development</a:t>
            </a:r>
            <a:endParaRPr lang="en-US" sz="1900" dirty="0"/>
          </a:p>
        </p:txBody>
      </p:sp>
      <p:sp>
        <p:nvSpPr>
          <p:cNvPr id="27" name="Text 25"/>
          <p:cNvSpPr/>
          <p:nvPr/>
        </p:nvSpPr>
        <p:spPr>
          <a:xfrm>
            <a:off x="7605593" y="6729293"/>
            <a:ext cx="6153626" cy="619363"/>
          </a:xfrm>
          <a:prstGeom prst="rect">
            <a:avLst/>
          </a:prstGeom>
          <a:noFill/>
          <a:ln/>
        </p:spPr>
        <p:txBody>
          <a:bodyPr wrap="square" lIns="0" tIns="0" rIns="0" bIns="0" rtlCol="0" anchor="t"/>
          <a:lstStyle/>
          <a:p>
            <a:pPr marL="0" indent="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Investing in employee training and development to maintain a competitive edge.</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328857"/>
            <a:ext cx="8351639"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Regulatory and Macro Factors</a:t>
            </a:r>
            <a:endParaRPr lang="en-US" sz="4450" dirty="0"/>
          </a:p>
        </p:txBody>
      </p:sp>
      <p:pic>
        <p:nvPicPr>
          <p:cNvPr id="3" name="Image 0" descr="preencoded.png"/>
          <p:cNvPicPr>
            <a:picLocks noChangeAspect="1"/>
          </p:cNvPicPr>
          <p:nvPr/>
        </p:nvPicPr>
        <p:blipFill>
          <a:blip r:embed="rId3"/>
          <a:stretch>
            <a:fillRect/>
          </a:stretch>
        </p:blipFill>
        <p:spPr>
          <a:xfrm>
            <a:off x="793790" y="2491264"/>
            <a:ext cx="4120753" cy="2546747"/>
          </a:xfrm>
          <a:prstGeom prst="rect">
            <a:avLst/>
          </a:prstGeom>
        </p:spPr>
      </p:pic>
      <p:sp>
        <p:nvSpPr>
          <p:cNvPr id="4" name="Text 1"/>
          <p:cNvSpPr/>
          <p:nvPr/>
        </p:nvSpPr>
        <p:spPr>
          <a:xfrm>
            <a:off x="793790" y="5321498"/>
            <a:ext cx="2997279"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Geopolitical Tensions</a:t>
            </a:r>
            <a:endParaRPr lang="en-US" sz="2200" dirty="0"/>
          </a:p>
        </p:txBody>
      </p:sp>
      <p:sp>
        <p:nvSpPr>
          <p:cNvPr id="5" name="Text 2"/>
          <p:cNvSpPr/>
          <p:nvPr/>
        </p:nvSpPr>
        <p:spPr>
          <a:xfrm>
            <a:off x="793790" y="581191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US-China relations significantly impact global markets and BlackRock's international investment strategies.</a:t>
            </a:r>
            <a:endParaRPr lang="en-US" sz="1750" dirty="0"/>
          </a:p>
        </p:txBody>
      </p:sp>
      <p:pic>
        <p:nvPicPr>
          <p:cNvPr id="6" name="Image 1" descr="preencoded.png"/>
          <p:cNvPicPr>
            <a:picLocks noChangeAspect="1"/>
          </p:cNvPicPr>
          <p:nvPr/>
        </p:nvPicPr>
        <p:blipFill>
          <a:blip r:embed="rId4"/>
          <a:stretch>
            <a:fillRect/>
          </a:stretch>
        </p:blipFill>
        <p:spPr>
          <a:xfrm>
            <a:off x="5254704" y="2491264"/>
            <a:ext cx="4120872" cy="2546866"/>
          </a:xfrm>
          <a:prstGeom prst="rect">
            <a:avLst/>
          </a:prstGeom>
        </p:spPr>
      </p:pic>
      <p:sp>
        <p:nvSpPr>
          <p:cNvPr id="7" name="Text 3"/>
          <p:cNvSpPr/>
          <p:nvPr/>
        </p:nvSpPr>
        <p:spPr>
          <a:xfrm>
            <a:off x="5254704" y="53216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Interest Rates</a:t>
            </a:r>
            <a:endParaRPr lang="en-US" sz="2200" dirty="0"/>
          </a:p>
        </p:txBody>
      </p:sp>
      <p:sp>
        <p:nvSpPr>
          <p:cNvPr id="8" name="Text 4"/>
          <p:cNvSpPr/>
          <p:nvPr/>
        </p:nvSpPr>
        <p:spPr>
          <a:xfrm>
            <a:off x="5254704" y="5812036"/>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Rising rates present opportunities for BlackRock's fixed-income ETFs and active management strategies.</a:t>
            </a:r>
            <a:endParaRPr lang="en-US" sz="1750" dirty="0"/>
          </a:p>
        </p:txBody>
      </p:sp>
      <p:pic>
        <p:nvPicPr>
          <p:cNvPr id="9" name="Image 2" descr="preencoded.png"/>
          <p:cNvPicPr>
            <a:picLocks noChangeAspect="1"/>
          </p:cNvPicPr>
          <p:nvPr/>
        </p:nvPicPr>
        <p:blipFill>
          <a:blip r:embed="rId5"/>
          <a:stretch>
            <a:fillRect/>
          </a:stretch>
        </p:blipFill>
        <p:spPr>
          <a:xfrm>
            <a:off x="9715738" y="2491264"/>
            <a:ext cx="4120753" cy="2546747"/>
          </a:xfrm>
          <a:prstGeom prst="rect">
            <a:avLst/>
          </a:prstGeom>
        </p:spPr>
      </p:pic>
      <p:sp>
        <p:nvSpPr>
          <p:cNvPr id="10" name="Text 5"/>
          <p:cNvSpPr/>
          <p:nvPr/>
        </p:nvSpPr>
        <p:spPr>
          <a:xfrm>
            <a:off x="9715738" y="53214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ESG Trends</a:t>
            </a:r>
            <a:endParaRPr lang="en-US" sz="2200" dirty="0"/>
          </a:p>
        </p:txBody>
      </p:sp>
      <p:sp>
        <p:nvSpPr>
          <p:cNvPr id="11" name="Text 6"/>
          <p:cNvSpPr/>
          <p:nvPr/>
        </p:nvSpPr>
        <p:spPr>
          <a:xfrm>
            <a:off x="9715738" y="581191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BlackRock capitalizes on growing demand for sustainable investments, expanding its ESG-focused offerings.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41496" y="674013"/>
            <a:ext cx="9632752" cy="483513"/>
          </a:xfrm>
          <a:prstGeom prst="rect">
            <a:avLst/>
          </a:prstGeom>
          <a:noFill/>
          <a:ln/>
        </p:spPr>
        <p:txBody>
          <a:bodyPr wrap="none" lIns="0" tIns="0" rIns="0" bIns="0" rtlCol="0" anchor="t"/>
          <a:lstStyle/>
          <a:p>
            <a:pPr marL="0" indent="0">
              <a:lnSpc>
                <a:spcPts val="3800"/>
              </a:lnSpc>
              <a:buNone/>
            </a:pPr>
            <a:r>
              <a:rPr lang="en-US" sz="3000" dirty="0">
                <a:solidFill>
                  <a:srgbClr val="201B18"/>
                </a:solidFill>
                <a:latin typeface="Platypi Medium" pitchFamily="34" charset="0"/>
                <a:ea typeface="Platypi Medium" pitchFamily="34" charset="-122"/>
                <a:cs typeface="Platypi Medium" pitchFamily="34" charset="-120"/>
              </a:rPr>
              <a:t>Forecasting BlackRock's Stock Price: Our Approach</a:t>
            </a:r>
            <a:endParaRPr lang="en-US" sz="3000" dirty="0"/>
          </a:p>
        </p:txBody>
      </p:sp>
      <p:sp>
        <p:nvSpPr>
          <p:cNvPr id="3" name="Text 1"/>
          <p:cNvSpPr/>
          <p:nvPr/>
        </p:nvSpPr>
        <p:spPr>
          <a:xfrm>
            <a:off x="541496" y="1466850"/>
            <a:ext cx="13547408" cy="494824"/>
          </a:xfrm>
          <a:prstGeom prst="rect">
            <a:avLst/>
          </a:prstGeom>
          <a:noFill/>
          <a:ln/>
        </p:spPr>
        <p:txBody>
          <a:bodyPr wrap="square" lIns="0" tIns="0" rIns="0" bIns="0" rtlCol="0" anchor="t"/>
          <a:lstStyle/>
          <a:p>
            <a:pPr marL="0" indent="0">
              <a:lnSpc>
                <a:spcPts val="1900"/>
              </a:lnSpc>
              <a:buNone/>
            </a:pPr>
            <a:r>
              <a:rPr lang="en-US" sz="1200" dirty="0">
                <a:solidFill>
                  <a:srgbClr val="504C49"/>
                </a:solidFill>
                <a:latin typeface="Source Serif Pro" pitchFamily="34" charset="0"/>
                <a:ea typeface="Source Serif Pro" pitchFamily="34" charset="-122"/>
                <a:cs typeface="Source Serif Pro" pitchFamily="34" charset="-120"/>
              </a:rPr>
              <a:t>This presentation outlines the methodology and key assumptions used to project BlackRock's stock price on November 20th, 2024. We'll detail the data sources, financial models, and market conditions considered in our analysis to provide a well-informed forecast. Transparency and rigor are paramount, so each step of our prediction process will be thoroughly explained.</a:t>
            </a:r>
            <a:endParaRPr lang="en-US" sz="1200" dirty="0"/>
          </a:p>
        </p:txBody>
      </p:sp>
      <p:sp>
        <p:nvSpPr>
          <p:cNvPr id="4" name="Text 2"/>
          <p:cNvSpPr/>
          <p:nvPr/>
        </p:nvSpPr>
        <p:spPr>
          <a:xfrm>
            <a:off x="541496" y="2193727"/>
            <a:ext cx="3094196" cy="386715"/>
          </a:xfrm>
          <a:prstGeom prst="rect">
            <a:avLst/>
          </a:prstGeom>
          <a:noFill/>
          <a:ln/>
        </p:spPr>
        <p:txBody>
          <a:bodyPr wrap="none" lIns="0" tIns="0" rIns="0" bIns="0" rtlCol="0" anchor="t"/>
          <a:lstStyle/>
          <a:p>
            <a:pPr marL="0" indent="0">
              <a:lnSpc>
                <a:spcPts val="3000"/>
              </a:lnSpc>
              <a:buNone/>
            </a:pPr>
            <a:r>
              <a:rPr lang="en-US" sz="2400" dirty="0">
                <a:solidFill>
                  <a:srgbClr val="201B18"/>
                </a:solidFill>
                <a:latin typeface="Platypi Medium" pitchFamily="34" charset="0"/>
                <a:ea typeface="Platypi Medium" pitchFamily="34" charset="-122"/>
                <a:cs typeface="Platypi Medium" pitchFamily="34" charset="-120"/>
              </a:rPr>
              <a:t>Assumptions</a:t>
            </a:r>
            <a:endParaRPr lang="en-US" sz="2400" dirty="0"/>
          </a:p>
        </p:txBody>
      </p:sp>
      <p:sp>
        <p:nvSpPr>
          <p:cNvPr id="5" name="Shape 3"/>
          <p:cNvSpPr/>
          <p:nvPr/>
        </p:nvSpPr>
        <p:spPr>
          <a:xfrm>
            <a:off x="7303770" y="2812494"/>
            <a:ext cx="22860" cy="2707243"/>
          </a:xfrm>
          <a:prstGeom prst="roundRect">
            <a:avLst>
              <a:gd name="adj" fmla="val 101519"/>
            </a:avLst>
          </a:prstGeom>
          <a:solidFill>
            <a:srgbClr val="D8D4D4"/>
          </a:solidFill>
          <a:ln/>
        </p:spPr>
      </p:sp>
      <p:sp>
        <p:nvSpPr>
          <p:cNvPr id="6" name="Shape 4"/>
          <p:cNvSpPr/>
          <p:nvPr/>
        </p:nvSpPr>
        <p:spPr>
          <a:xfrm>
            <a:off x="6622554" y="3148965"/>
            <a:ext cx="541496" cy="22860"/>
          </a:xfrm>
          <a:prstGeom prst="roundRect">
            <a:avLst>
              <a:gd name="adj" fmla="val 101519"/>
            </a:avLst>
          </a:prstGeom>
          <a:solidFill>
            <a:srgbClr val="D8D4D4"/>
          </a:solidFill>
          <a:ln/>
        </p:spPr>
      </p:sp>
      <p:sp>
        <p:nvSpPr>
          <p:cNvPr id="7" name="Shape 5"/>
          <p:cNvSpPr/>
          <p:nvPr/>
        </p:nvSpPr>
        <p:spPr>
          <a:xfrm>
            <a:off x="7141190" y="2986445"/>
            <a:ext cx="348020" cy="348020"/>
          </a:xfrm>
          <a:prstGeom prst="roundRect">
            <a:avLst>
              <a:gd name="adj" fmla="val 6668"/>
            </a:avLst>
          </a:prstGeom>
          <a:solidFill>
            <a:srgbClr val="F9F7F7"/>
          </a:solidFill>
          <a:ln/>
        </p:spPr>
      </p:sp>
      <p:sp>
        <p:nvSpPr>
          <p:cNvPr id="8" name="Text 6"/>
          <p:cNvSpPr/>
          <p:nvPr/>
        </p:nvSpPr>
        <p:spPr>
          <a:xfrm>
            <a:off x="7263110" y="3044428"/>
            <a:ext cx="104180" cy="232053"/>
          </a:xfrm>
          <a:prstGeom prst="rect">
            <a:avLst/>
          </a:prstGeom>
          <a:noFill/>
          <a:ln/>
        </p:spPr>
        <p:txBody>
          <a:bodyPr wrap="none" lIns="0" tIns="0" rIns="0" bIns="0" rtlCol="0" anchor="t"/>
          <a:lstStyle/>
          <a:p>
            <a:pPr marL="0" indent="0" algn="ctr">
              <a:lnSpc>
                <a:spcPts val="1800"/>
              </a:lnSpc>
              <a:buNone/>
            </a:pPr>
            <a:r>
              <a:rPr lang="en-US" sz="1800" dirty="0">
                <a:solidFill>
                  <a:srgbClr val="504C49"/>
                </a:solidFill>
                <a:latin typeface="Platypi Medium" pitchFamily="34" charset="0"/>
                <a:ea typeface="Platypi Medium" pitchFamily="34" charset="-122"/>
                <a:cs typeface="Platypi Medium" pitchFamily="34" charset="-120"/>
              </a:rPr>
              <a:t>1</a:t>
            </a:r>
            <a:endParaRPr lang="en-US" sz="1800" dirty="0"/>
          </a:p>
        </p:txBody>
      </p:sp>
      <p:sp>
        <p:nvSpPr>
          <p:cNvPr id="9" name="Text 7"/>
          <p:cNvSpPr/>
          <p:nvPr/>
        </p:nvSpPr>
        <p:spPr>
          <a:xfrm>
            <a:off x="4530566" y="2967157"/>
            <a:ext cx="1933813" cy="241697"/>
          </a:xfrm>
          <a:prstGeom prst="rect">
            <a:avLst/>
          </a:prstGeom>
          <a:noFill/>
          <a:ln/>
        </p:spPr>
        <p:txBody>
          <a:bodyPr wrap="none" lIns="0" tIns="0" rIns="0" bIns="0" rtlCol="0" anchor="t"/>
          <a:lstStyle/>
          <a:p>
            <a:pPr marL="0" indent="0" algn="r">
              <a:lnSpc>
                <a:spcPts val="1900"/>
              </a:lnSpc>
              <a:buNone/>
            </a:pPr>
            <a:r>
              <a:rPr lang="en-US" sz="1500" dirty="0">
                <a:solidFill>
                  <a:srgbClr val="504C49"/>
                </a:solidFill>
                <a:latin typeface="Platypi Medium" pitchFamily="34" charset="0"/>
                <a:ea typeface="Platypi Medium" pitchFamily="34" charset="-122"/>
                <a:cs typeface="Platypi Medium" pitchFamily="34" charset="-120"/>
              </a:rPr>
              <a:t>Goal</a:t>
            </a:r>
            <a:endParaRPr lang="en-US" sz="1500" dirty="0"/>
          </a:p>
        </p:txBody>
      </p:sp>
      <p:sp>
        <p:nvSpPr>
          <p:cNvPr id="10" name="Text 8"/>
          <p:cNvSpPr/>
          <p:nvPr/>
        </p:nvSpPr>
        <p:spPr>
          <a:xfrm>
            <a:off x="541496" y="3301603"/>
            <a:ext cx="5922883" cy="247412"/>
          </a:xfrm>
          <a:prstGeom prst="rect">
            <a:avLst/>
          </a:prstGeom>
          <a:noFill/>
          <a:ln/>
        </p:spPr>
        <p:txBody>
          <a:bodyPr wrap="none" lIns="0" tIns="0" rIns="0" bIns="0" rtlCol="0" anchor="t"/>
          <a:lstStyle/>
          <a:p>
            <a:pPr marL="0" indent="0" algn="r">
              <a:lnSpc>
                <a:spcPts val="1900"/>
              </a:lnSpc>
              <a:buNone/>
            </a:pPr>
            <a:r>
              <a:rPr lang="en-US" sz="1200" dirty="0">
                <a:solidFill>
                  <a:srgbClr val="504C49"/>
                </a:solidFill>
                <a:latin typeface="Source Serif Pro" pitchFamily="34" charset="0"/>
                <a:ea typeface="Source Serif Pro" pitchFamily="34" charset="-122"/>
                <a:cs typeface="Source Serif Pro" pitchFamily="34" charset="-120"/>
              </a:rPr>
              <a:t>Predict BlackRock's stock price for November 20, 2024.</a:t>
            </a:r>
            <a:endParaRPr lang="en-US" sz="1200" dirty="0"/>
          </a:p>
        </p:txBody>
      </p:sp>
      <p:sp>
        <p:nvSpPr>
          <p:cNvPr id="11" name="Shape 9"/>
          <p:cNvSpPr/>
          <p:nvPr/>
        </p:nvSpPr>
        <p:spPr>
          <a:xfrm>
            <a:off x="7466350" y="3922395"/>
            <a:ext cx="541496" cy="22860"/>
          </a:xfrm>
          <a:prstGeom prst="roundRect">
            <a:avLst>
              <a:gd name="adj" fmla="val 101519"/>
            </a:avLst>
          </a:prstGeom>
          <a:solidFill>
            <a:srgbClr val="D8D4D4"/>
          </a:solidFill>
          <a:ln/>
        </p:spPr>
      </p:sp>
      <p:sp>
        <p:nvSpPr>
          <p:cNvPr id="12" name="Shape 10"/>
          <p:cNvSpPr/>
          <p:nvPr/>
        </p:nvSpPr>
        <p:spPr>
          <a:xfrm>
            <a:off x="7141190" y="3759875"/>
            <a:ext cx="348020" cy="348020"/>
          </a:xfrm>
          <a:prstGeom prst="roundRect">
            <a:avLst>
              <a:gd name="adj" fmla="val 6668"/>
            </a:avLst>
          </a:prstGeom>
          <a:solidFill>
            <a:srgbClr val="F9F7F7"/>
          </a:solidFill>
          <a:ln/>
        </p:spPr>
      </p:sp>
      <p:sp>
        <p:nvSpPr>
          <p:cNvPr id="13" name="Text 11"/>
          <p:cNvSpPr/>
          <p:nvPr/>
        </p:nvSpPr>
        <p:spPr>
          <a:xfrm>
            <a:off x="7240250" y="3817858"/>
            <a:ext cx="149900" cy="232053"/>
          </a:xfrm>
          <a:prstGeom prst="rect">
            <a:avLst/>
          </a:prstGeom>
          <a:noFill/>
          <a:ln/>
        </p:spPr>
        <p:txBody>
          <a:bodyPr wrap="none" lIns="0" tIns="0" rIns="0" bIns="0" rtlCol="0" anchor="t"/>
          <a:lstStyle/>
          <a:p>
            <a:pPr marL="0" indent="0" algn="ctr">
              <a:lnSpc>
                <a:spcPts val="1800"/>
              </a:lnSpc>
              <a:buNone/>
            </a:pPr>
            <a:r>
              <a:rPr lang="en-US" sz="1800" dirty="0">
                <a:solidFill>
                  <a:srgbClr val="504C49"/>
                </a:solidFill>
                <a:latin typeface="Platypi Medium" pitchFamily="34" charset="0"/>
                <a:ea typeface="Platypi Medium" pitchFamily="34" charset="-122"/>
                <a:cs typeface="Platypi Medium" pitchFamily="34" charset="-120"/>
              </a:rPr>
              <a:t>2</a:t>
            </a:r>
            <a:endParaRPr lang="en-US" sz="1800" dirty="0"/>
          </a:p>
        </p:txBody>
      </p:sp>
      <p:sp>
        <p:nvSpPr>
          <p:cNvPr id="14" name="Text 12"/>
          <p:cNvSpPr/>
          <p:nvPr/>
        </p:nvSpPr>
        <p:spPr>
          <a:xfrm>
            <a:off x="8166021" y="3740587"/>
            <a:ext cx="1933813" cy="241697"/>
          </a:xfrm>
          <a:prstGeom prst="rect">
            <a:avLst/>
          </a:prstGeom>
          <a:noFill/>
          <a:ln/>
        </p:spPr>
        <p:txBody>
          <a:bodyPr wrap="none" lIns="0" tIns="0" rIns="0" bIns="0" rtlCol="0" anchor="t"/>
          <a:lstStyle/>
          <a:p>
            <a:pPr marL="0" indent="0" algn="l">
              <a:lnSpc>
                <a:spcPts val="1900"/>
              </a:lnSpc>
              <a:buNone/>
            </a:pPr>
            <a:r>
              <a:rPr lang="en-US" sz="1500" dirty="0">
                <a:solidFill>
                  <a:srgbClr val="504C49"/>
                </a:solidFill>
                <a:latin typeface="Platypi Medium" pitchFamily="34" charset="0"/>
                <a:ea typeface="Platypi Medium" pitchFamily="34" charset="-122"/>
                <a:cs typeface="Platypi Medium" pitchFamily="34" charset="-120"/>
              </a:rPr>
              <a:t>Model Choices</a:t>
            </a:r>
            <a:endParaRPr lang="en-US" sz="1500" dirty="0"/>
          </a:p>
        </p:txBody>
      </p:sp>
      <p:sp>
        <p:nvSpPr>
          <p:cNvPr id="15" name="Text 13"/>
          <p:cNvSpPr/>
          <p:nvPr/>
        </p:nvSpPr>
        <p:spPr>
          <a:xfrm>
            <a:off x="8166021" y="4075033"/>
            <a:ext cx="5922883" cy="494824"/>
          </a:xfrm>
          <a:prstGeom prst="rect">
            <a:avLst/>
          </a:prstGeom>
          <a:noFill/>
          <a:ln/>
        </p:spPr>
        <p:txBody>
          <a:bodyPr wrap="square" lIns="0" tIns="0" rIns="0" bIns="0" rtlCol="0" anchor="t"/>
          <a:lstStyle/>
          <a:p>
            <a:pPr marL="0" indent="0" algn="l">
              <a:lnSpc>
                <a:spcPts val="1900"/>
              </a:lnSpc>
              <a:buNone/>
            </a:pPr>
            <a:r>
              <a:rPr lang="en-US" sz="1200" dirty="0">
                <a:solidFill>
                  <a:srgbClr val="504C49"/>
                </a:solidFill>
                <a:latin typeface="Source Serif Pro" pitchFamily="34" charset="0"/>
                <a:ea typeface="Source Serif Pro" pitchFamily="34" charset="-122"/>
                <a:cs typeface="Source Serif Pro" pitchFamily="34" charset="-120"/>
              </a:rPr>
              <a:t>LSTM and GRU models for capturing short-term trends, supplemented by ARIMA for statistical validation.</a:t>
            </a:r>
            <a:endParaRPr lang="en-US" sz="1200" dirty="0"/>
          </a:p>
        </p:txBody>
      </p:sp>
      <p:sp>
        <p:nvSpPr>
          <p:cNvPr id="16" name="Shape 14"/>
          <p:cNvSpPr/>
          <p:nvPr/>
        </p:nvSpPr>
        <p:spPr>
          <a:xfrm>
            <a:off x="6622554" y="4618553"/>
            <a:ext cx="541496" cy="22860"/>
          </a:xfrm>
          <a:prstGeom prst="roundRect">
            <a:avLst>
              <a:gd name="adj" fmla="val 101519"/>
            </a:avLst>
          </a:prstGeom>
          <a:solidFill>
            <a:srgbClr val="D8D4D4"/>
          </a:solidFill>
          <a:ln/>
        </p:spPr>
      </p:sp>
      <p:sp>
        <p:nvSpPr>
          <p:cNvPr id="17" name="Shape 15"/>
          <p:cNvSpPr/>
          <p:nvPr/>
        </p:nvSpPr>
        <p:spPr>
          <a:xfrm>
            <a:off x="7141190" y="4456033"/>
            <a:ext cx="348020" cy="348020"/>
          </a:xfrm>
          <a:prstGeom prst="roundRect">
            <a:avLst>
              <a:gd name="adj" fmla="val 6668"/>
            </a:avLst>
          </a:prstGeom>
          <a:solidFill>
            <a:srgbClr val="F9F7F7"/>
          </a:solidFill>
          <a:ln/>
        </p:spPr>
      </p:sp>
      <p:sp>
        <p:nvSpPr>
          <p:cNvPr id="18" name="Text 16"/>
          <p:cNvSpPr/>
          <p:nvPr/>
        </p:nvSpPr>
        <p:spPr>
          <a:xfrm>
            <a:off x="7242750" y="4514017"/>
            <a:ext cx="144780" cy="232053"/>
          </a:xfrm>
          <a:prstGeom prst="rect">
            <a:avLst/>
          </a:prstGeom>
          <a:noFill/>
          <a:ln/>
        </p:spPr>
        <p:txBody>
          <a:bodyPr wrap="none" lIns="0" tIns="0" rIns="0" bIns="0" rtlCol="0" anchor="t"/>
          <a:lstStyle/>
          <a:p>
            <a:pPr marL="0" indent="0" algn="ctr">
              <a:lnSpc>
                <a:spcPts val="1800"/>
              </a:lnSpc>
              <a:buNone/>
            </a:pPr>
            <a:r>
              <a:rPr lang="en-US" sz="1800" dirty="0">
                <a:solidFill>
                  <a:srgbClr val="504C49"/>
                </a:solidFill>
                <a:latin typeface="Platypi Medium" pitchFamily="34" charset="0"/>
                <a:ea typeface="Platypi Medium" pitchFamily="34" charset="-122"/>
                <a:cs typeface="Platypi Medium" pitchFamily="34" charset="-120"/>
              </a:rPr>
              <a:t>3</a:t>
            </a:r>
            <a:endParaRPr lang="en-US" sz="1800" dirty="0"/>
          </a:p>
        </p:txBody>
      </p:sp>
      <p:sp>
        <p:nvSpPr>
          <p:cNvPr id="19" name="Text 17"/>
          <p:cNvSpPr/>
          <p:nvPr/>
        </p:nvSpPr>
        <p:spPr>
          <a:xfrm>
            <a:off x="4530566" y="4436745"/>
            <a:ext cx="1933813" cy="241697"/>
          </a:xfrm>
          <a:prstGeom prst="rect">
            <a:avLst/>
          </a:prstGeom>
          <a:noFill/>
          <a:ln/>
        </p:spPr>
        <p:txBody>
          <a:bodyPr wrap="none" lIns="0" tIns="0" rIns="0" bIns="0" rtlCol="0" anchor="t"/>
          <a:lstStyle/>
          <a:p>
            <a:pPr marL="0" indent="0" algn="r">
              <a:lnSpc>
                <a:spcPts val="1900"/>
              </a:lnSpc>
              <a:buNone/>
            </a:pPr>
            <a:r>
              <a:rPr lang="en-US" sz="1500" dirty="0">
                <a:solidFill>
                  <a:srgbClr val="504C49"/>
                </a:solidFill>
                <a:latin typeface="Platypi Medium" pitchFamily="34" charset="0"/>
                <a:ea typeface="Platypi Medium" pitchFamily="34" charset="-122"/>
                <a:cs typeface="Platypi Medium" pitchFamily="34" charset="-120"/>
              </a:rPr>
              <a:t>Data Used</a:t>
            </a:r>
            <a:endParaRPr lang="en-US" sz="1500" dirty="0"/>
          </a:p>
        </p:txBody>
      </p:sp>
      <p:sp>
        <p:nvSpPr>
          <p:cNvPr id="20" name="Text 18"/>
          <p:cNvSpPr/>
          <p:nvPr/>
        </p:nvSpPr>
        <p:spPr>
          <a:xfrm>
            <a:off x="541496" y="4771192"/>
            <a:ext cx="5922883" cy="494824"/>
          </a:xfrm>
          <a:prstGeom prst="rect">
            <a:avLst/>
          </a:prstGeom>
          <a:noFill/>
          <a:ln/>
        </p:spPr>
        <p:txBody>
          <a:bodyPr wrap="square" lIns="0" tIns="0" rIns="0" bIns="0" rtlCol="0" anchor="t"/>
          <a:lstStyle/>
          <a:p>
            <a:pPr marL="0" indent="0" algn="r">
              <a:lnSpc>
                <a:spcPts val="1900"/>
              </a:lnSpc>
              <a:buNone/>
            </a:pPr>
            <a:r>
              <a:rPr lang="en-US" sz="1200" dirty="0">
                <a:solidFill>
                  <a:srgbClr val="504C49"/>
                </a:solidFill>
                <a:latin typeface="Source Serif Pro" pitchFamily="34" charset="0"/>
                <a:ea typeface="Source Serif Pro" pitchFamily="34" charset="-122"/>
                <a:cs typeface="Source Serif Pro" pitchFamily="34" charset="-120"/>
              </a:rPr>
              <a:t>Only recent Close price data from August 15, 2024, to November 15, 2024, with a 90-day sequence length.</a:t>
            </a:r>
            <a:endParaRPr lang="en-US" sz="1200" dirty="0"/>
          </a:p>
        </p:txBody>
      </p:sp>
      <p:sp>
        <p:nvSpPr>
          <p:cNvPr id="21" name="Text 19"/>
          <p:cNvSpPr/>
          <p:nvPr/>
        </p:nvSpPr>
        <p:spPr>
          <a:xfrm>
            <a:off x="541496" y="5751790"/>
            <a:ext cx="3169444" cy="386715"/>
          </a:xfrm>
          <a:prstGeom prst="rect">
            <a:avLst/>
          </a:prstGeom>
          <a:noFill/>
          <a:ln/>
        </p:spPr>
        <p:txBody>
          <a:bodyPr wrap="none" lIns="0" tIns="0" rIns="0" bIns="0" rtlCol="0" anchor="t"/>
          <a:lstStyle/>
          <a:p>
            <a:pPr marL="0" indent="0">
              <a:lnSpc>
                <a:spcPts val="3000"/>
              </a:lnSpc>
              <a:buNone/>
            </a:pPr>
            <a:r>
              <a:rPr lang="en-US" sz="2400" dirty="0">
                <a:solidFill>
                  <a:srgbClr val="201B18"/>
                </a:solidFill>
                <a:latin typeface="Platypi Medium" pitchFamily="34" charset="0"/>
                <a:ea typeface="Platypi Medium" pitchFamily="34" charset="-122"/>
                <a:cs typeface="Platypi Medium" pitchFamily="34" charset="-120"/>
              </a:rPr>
              <a:t>Why This Approach?</a:t>
            </a:r>
            <a:endParaRPr lang="en-US" sz="2400" dirty="0"/>
          </a:p>
        </p:txBody>
      </p:sp>
      <p:sp>
        <p:nvSpPr>
          <p:cNvPr id="22" name="Text 20"/>
          <p:cNvSpPr/>
          <p:nvPr/>
        </p:nvSpPr>
        <p:spPr>
          <a:xfrm>
            <a:off x="541496" y="6525220"/>
            <a:ext cx="1933813" cy="241697"/>
          </a:xfrm>
          <a:prstGeom prst="rect">
            <a:avLst/>
          </a:prstGeom>
          <a:noFill/>
          <a:ln/>
        </p:spPr>
        <p:txBody>
          <a:bodyPr wrap="none" lIns="0" tIns="0" rIns="0" bIns="0" rtlCol="0" anchor="t"/>
          <a:lstStyle/>
          <a:p>
            <a:pPr marL="0" indent="0">
              <a:lnSpc>
                <a:spcPts val="1900"/>
              </a:lnSpc>
              <a:buNone/>
            </a:pPr>
            <a:r>
              <a:rPr lang="en-US" sz="1500" dirty="0">
                <a:solidFill>
                  <a:srgbClr val="201B18"/>
                </a:solidFill>
                <a:latin typeface="Platypi Medium" pitchFamily="34" charset="0"/>
                <a:ea typeface="Platypi Medium" pitchFamily="34" charset="-122"/>
                <a:cs typeface="Platypi Medium" pitchFamily="34" charset="-120"/>
              </a:rPr>
              <a:t>Short-Term Focus</a:t>
            </a:r>
            <a:endParaRPr lang="en-US" sz="1500" dirty="0"/>
          </a:p>
        </p:txBody>
      </p:sp>
      <p:sp>
        <p:nvSpPr>
          <p:cNvPr id="23" name="Text 21"/>
          <p:cNvSpPr/>
          <p:nvPr/>
        </p:nvSpPr>
        <p:spPr>
          <a:xfrm>
            <a:off x="541496" y="6921579"/>
            <a:ext cx="4263628" cy="494824"/>
          </a:xfrm>
          <a:prstGeom prst="rect">
            <a:avLst/>
          </a:prstGeom>
          <a:noFill/>
          <a:ln/>
        </p:spPr>
        <p:txBody>
          <a:bodyPr wrap="square" lIns="0" tIns="0" rIns="0" bIns="0" rtlCol="0" anchor="t"/>
          <a:lstStyle/>
          <a:p>
            <a:pPr marL="0" indent="0">
              <a:lnSpc>
                <a:spcPts val="1900"/>
              </a:lnSpc>
              <a:buNone/>
            </a:pPr>
            <a:r>
              <a:rPr lang="en-US" sz="1200" dirty="0">
                <a:solidFill>
                  <a:srgbClr val="504C49"/>
                </a:solidFill>
                <a:latin typeface="Source Serif Pro" pitchFamily="34" charset="0"/>
                <a:ea typeface="Source Serif Pro" pitchFamily="34" charset="-122"/>
                <a:cs typeface="Source Serif Pro" pitchFamily="34" charset="-120"/>
              </a:rPr>
              <a:t>Concentrates on recent trends to enable accurate predictions over a shorter horizon (days or weeks).</a:t>
            </a:r>
            <a:endParaRPr lang="en-US" sz="1200" dirty="0"/>
          </a:p>
        </p:txBody>
      </p:sp>
      <p:sp>
        <p:nvSpPr>
          <p:cNvPr id="24" name="Text 22"/>
          <p:cNvSpPr/>
          <p:nvPr/>
        </p:nvSpPr>
        <p:spPr>
          <a:xfrm>
            <a:off x="5190173" y="6525220"/>
            <a:ext cx="1933813" cy="241697"/>
          </a:xfrm>
          <a:prstGeom prst="rect">
            <a:avLst/>
          </a:prstGeom>
          <a:noFill/>
          <a:ln/>
        </p:spPr>
        <p:txBody>
          <a:bodyPr wrap="none" lIns="0" tIns="0" rIns="0" bIns="0" rtlCol="0" anchor="t"/>
          <a:lstStyle/>
          <a:p>
            <a:pPr marL="0" indent="0">
              <a:lnSpc>
                <a:spcPts val="1900"/>
              </a:lnSpc>
              <a:buNone/>
            </a:pPr>
            <a:r>
              <a:rPr lang="en-US" sz="1500" dirty="0">
                <a:solidFill>
                  <a:srgbClr val="201B18"/>
                </a:solidFill>
                <a:latin typeface="Platypi Medium" pitchFamily="34" charset="0"/>
                <a:ea typeface="Platypi Medium" pitchFamily="34" charset="-122"/>
                <a:cs typeface="Platypi Medium" pitchFamily="34" charset="-120"/>
              </a:rPr>
              <a:t>Noise Reduction</a:t>
            </a:r>
            <a:endParaRPr lang="en-US" sz="1500" dirty="0"/>
          </a:p>
        </p:txBody>
      </p:sp>
      <p:sp>
        <p:nvSpPr>
          <p:cNvPr id="25" name="Text 23"/>
          <p:cNvSpPr/>
          <p:nvPr/>
        </p:nvSpPr>
        <p:spPr>
          <a:xfrm>
            <a:off x="5190173" y="6921579"/>
            <a:ext cx="4263628" cy="494824"/>
          </a:xfrm>
          <a:prstGeom prst="rect">
            <a:avLst/>
          </a:prstGeom>
          <a:noFill/>
          <a:ln/>
        </p:spPr>
        <p:txBody>
          <a:bodyPr wrap="square" lIns="0" tIns="0" rIns="0" bIns="0" rtlCol="0" anchor="t"/>
          <a:lstStyle/>
          <a:p>
            <a:pPr marL="0" indent="0">
              <a:lnSpc>
                <a:spcPts val="1900"/>
              </a:lnSpc>
              <a:buNone/>
            </a:pPr>
            <a:r>
              <a:rPr lang="en-US" sz="1200" dirty="0">
                <a:solidFill>
                  <a:srgbClr val="504C49"/>
                </a:solidFill>
                <a:latin typeface="Source Serif Pro" pitchFamily="34" charset="0"/>
                <a:ea typeface="Source Serif Pro" pitchFamily="34" charset="-122"/>
                <a:cs typeface="Source Serif Pro" pitchFamily="34" charset="-120"/>
              </a:rPr>
              <a:t>Focused solely on Close prices to minimize irrelevant data and improve clarity of the prediction model.</a:t>
            </a:r>
            <a:endParaRPr lang="en-US" sz="1200" dirty="0"/>
          </a:p>
        </p:txBody>
      </p:sp>
      <p:sp>
        <p:nvSpPr>
          <p:cNvPr id="26" name="Text 24"/>
          <p:cNvSpPr/>
          <p:nvPr/>
        </p:nvSpPr>
        <p:spPr>
          <a:xfrm>
            <a:off x="9838849" y="6525220"/>
            <a:ext cx="1933813" cy="241697"/>
          </a:xfrm>
          <a:prstGeom prst="rect">
            <a:avLst/>
          </a:prstGeom>
          <a:noFill/>
          <a:ln/>
        </p:spPr>
        <p:txBody>
          <a:bodyPr wrap="none" lIns="0" tIns="0" rIns="0" bIns="0" rtlCol="0" anchor="t"/>
          <a:lstStyle/>
          <a:p>
            <a:pPr marL="0" indent="0">
              <a:lnSpc>
                <a:spcPts val="1900"/>
              </a:lnSpc>
              <a:buNone/>
            </a:pPr>
            <a:r>
              <a:rPr lang="en-US" sz="1500" dirty="0">
                <a:solidFill>
                  <a:srgbClr val="201B18"/>
                </a:solidFill>
                <a:latin typeface="Platypi Medium" pitchFamily="34" charset="0"/>
                <a:ea typeface="Platypi Medium" pitchFamily="34" charset="-122"/>
                <a:cs typeface="Platypi Medium" pitchFamily="34" charset="-120"/>
              </a:rPr>
              <a:t>Adaptability</a:t>
            </a:r>
            <a:endParaRPr lang="en-US" sz="1500" dirty="0"/>
          </a:p>
        </p:txBody>
      </p:sp>
      <p:sp>
        <p:nvSpPr>
          <p:cNvPr id="27" name="Text 25"/>
          <p:cNvSpPr/>
          <p:nvPr/>
        </p:nvSpPr>
        <p:spPr>
          <a:xfrm>
            <a:off x="9838849" y="6921579"/>
            <a:ext cx="4263628" cy="494824"/>
          </a:xfrm>
          <a:prstGeom prst="rect">
            <a:avLst/>
          </a:prstGeom>
          <a:noFill/>
          <a:ln/>
        </p:spPr>
        <p:txBody>
          <a:bodyPr wrap="square" lIns="0" tIns="0" rIns="0" bIns="0" rtlCol="0" anchor="t"/>
          <a:lstStyle/>
          <a:p>
            <a:pPr marL="0" indent="0">
              <a:lnSpc>
                <a:spcPts val="1900"/>
              </a:lnSpc>
              <a:buNone/>
            </a:pPr>
            <a:r>
              <a:rPr lang="en-US" sz="1200" dirty="0">
                <a:solidFill>
                  <a:srgbClr val="504C49"/>
                </a:solidFill>
                <a:latin typeface="Source Serif Pro" pitchFamily="34" charset="0"/>
                <a:ea typeface="Source Serif Pro" pitchFamily="34" charset="-122"/>
                <a:cs typeface="Source Serif Pro" pitchFamily="34" charset="-120"/>
              </a:rPr>
              <a:t>Models trained on the most recent market conditions to align with current trading patterns and investor behavior.</a:t>
            </a:r>
            <a:endParaRPr lang="en-US"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453991"/>
            <a:ext cx="4536519" cy="566976"/>
          </a:xfrm>
          <a:prstGeom prst="rect">
            <a:avLst/>
          </a:prstGeom>
          <a:noFill/>
          <a:ln/>
        </p:spPr>
        <p:txBody>
          <a:bodyPr wrap="none" lIns="0" tIns="0" rIns="0" bIns="0" rtlCol="0" anchor="t"/>
          <a:lstStyle/>
          <a:p>
            <a:pPr marL="0" indent="0">
              <a:lnSpc>
                <a:spcPts val="4450"/>
              </a:lnSpc>
              <a:buNone/>
            </a:pPr>
            <a:r>
              <a:rPr lang="en-US" sz="3550" dirty="0">
                <a:solidFill>
                  <a:srgbClr val="201B18"/>
                </a:solidFill>
                <a:latin typeface="Platypi Medium" pitchFamily="34" charset="0"/>
                <a:ea typeface="Platypi Medium" pitchFamily="34" charset="-122"/>
                <a:cs typeface="Platypi Medium" pitchFamily="34" charset="-120"/>
              </a:rPr>
              <a:t>Model Architecture</a:t>
            </a:r>
            <a:endParaRPr lang="en-US" sz="3550" dirty="0"/>
          </a:p>
        </p:txBody>
      </p:sp>
      <p:sp>
        <p:nvSpPr>
          <p:cNvPr id="3" name="Shape 1"/>
          <p:cNvSpPr/>
          <p:nvPr/>
        </p:nvSpPr>
        <p:spPr>
          <a:xfrm>
            <a:off x="793790" y="2814757"/>
            <a:ext cx="13042821" cy="30480"/>
          </a:xfrm>
          <a:prstGeom prst="roundRect">
            <a:avLst>
              <a:gd name="adj" fmla="val 111628"/>
            </a:avLst>
          </a:prstGeom>
          <a:solidFill>
            <a:srgbClr val="D8D4D4"/>
          </a:solidFill>
          <a:ln/>
        </p:spPr>
      </p:sp>
      <p:sp>
        <p:nvSpPr>
          <p:cNvPr id="4" name="Shape 2"/>
          <p:cNvSpPr/>
          <p:nvPr/>
        </p:nvSpPr>
        <p:spPr>
          <a:xfrm>
            <a:off x="3982522" y="2814757"/>
            <a:ext cx="30480" cy="793790"/>
          </a:xfrm>
          <a:prstGeom prst="roundRect">
            <a:avLst>
              <a:gd name="adj" fmla="val 111628"/>
            </a:avLst>
          </a:prstGeom>
          <a:solidFill>
            <a:srgbClr val="D8D4D4"/>
          </a:solidFill>
          <a:ln/>
        </p:spPr>
      </p:sp>
      <p:sp>
        <p:nvSpPr>
          <p:cNvPr id="5" name="Shape 3"/>
          <p:cNvSpPr/>
          <p:nvPr/>
        </p:nvSpPr>
        <p:spPr>
          <a:xfrm>
            <a:off x="3742611" y="2559606"/>
            <a:ext cx="510302" cy="510302"/>
          </a:xfrm>
          <a:prstGeom prst="roundRect">
            <a:avLst>
              <a:gd name="adj" fmla="val 6667"/>
            </a:avLst>
          </a:prstGeom>
          <a:solidFill>
            <a:srgbClr val="F9F7F7"/>
          </a:solidFill>
          <a:ln/>
        </p:spPr>
      </p:sp>
      <p:sp>
        <p:nvSpPr>
          <p:cNvPr id="6" name="Text 4"/>
          <p:cNvSpPr/>
          <p:nvPr/>
        </p:nvSpPr>
        <p:spPr>
          <a:xfrm>
            <a:off x="3921323" y="2644616"/>
            <a:ext cx="152757" cy="34028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1</a:t>
            </a:r>
            <a:endParaRPr lang="en-US" sz="2650" dirty="0"/>
          </a:p>
        </p:txBody>
      </p:sp>
      <p:sp>
        <p:nvSpPr>
          <p:cNvPr id="7" name="Text 5"/>
          <p:cNvSpPr/>
          <p:nvPr/>
        </p:nvSpPr>
        <p:spPr>
          <a:xfrm>
            <a:off x="1488162" y="3835479"/>
            <a:ext cx="5019080" cy="354330"/>
          </a:xfrm>
          <a:prstGeom prst="rect">
            <a:avLst/>
          </a:prstGeom>
          <a:noFill/>
          <a:ln/>
        </p:spPr>
        <p:txBody>
          <a:bodyPr wrap="none" lIns="0" tIns="0" rIns="0" bIns="0" rtlCol="0" anchor="t"/>
          <a:lstStyle/>
          <a:p>
            <a:pPr marL="0" indent="0" algn="ctr">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Hybrid LSTM-GRU-ARIMA Structure</a:t>
            </a:r>
            <a:endParaRPr lang="en-US" sz="2200" dirty="0"/>
          </a:p>
        </p:txBody>
      </p:sp>
      <p:sp>
        <p:nvSpPr>
          <p:cNvPr id="8" name="Text 6"/>
          <p:cNvSpPr/>
          <p:nvPr/>
        </p:nvSpPr>
        <p:spPr>
          <a:xfrm>
            <a:off x="1020604" y="4325898"/>
            <a:ext cx="5954316" cy="725805"/>
          </a:xfrm>
          <a:prstGeom prst="rect">
            <a:avLst/>
          </a:prstGeom>
          <a:noFill/>
          <a:ln/>
        </p:spPr>
        <p:txBody>
          <a:bodyPr wrap="square" lIns="0" tIns="0" rIns="0" bIns="0" rtlCol="0" anchor="t"/>
          <a:lstStyle/>
          <a:p>
            <a:pPr marL="0" indent="0" algn="ct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LSTM Layer: Captures sequential dependencies and short-term price patterns.</a:t>
            </a:r>
            <a:endParaRPr lang="en-US" sz="1750" dirty="0"/>
          </a:p>
        </p:txBody>
      </p:sp>
      <p:sp>
        <p:nvSpPr>
          <p:cNvPr id="9" name="Text 7"/>
          <p:cNvSpPr/>
          <p:nvPr/>
        </p:nvSpPr>
        <p:spPr>
          <a:xfrm>
            <a:off x="1020604" y="5187791"/>
            <a:ext cx="5954316" cy="725805"/>
          </a:xfrm>
          <a:prstGeom prst="rect">
            <a:avLst/>
          </a:prstGeom>
          <a:noFill/>
          <a:ln/>
        </p:spPr>
        <p:txBody>
          <a:bodyPr wrap="square" lIns="0" tIns="0" rIns="0" bIns="0" rtlCol="0" anchor="t"/>
          <a:lstStyle/>
          <a:p>
            <a:pPr marL="0" indent="0" algn="ct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GRU Layer: Offers computational efficiency and additional validation of sequential data.</a:t>
            </a:r>
            <a:endParaRPr lang="en-US" sz="1750" dirty="0"/>
          </a:p>
        </p:txBody>
      </p:sp>
      <p:sp>
        <p:nvSpPr>
          <p:cNvPr id="10" name="Text 8"/>
          <p:cNvSpPr/>
          <p:nvPr/>
        </p:nvSpPr>
        <p:spPr>
          <a:xfrm>
            <a:off x="1020604" y="6049685"/>
            <a:ext cx="5954316" cy="725805"/>
          </a:xfrm>
          <a:prstGeom prst="rect">
            <a:avLst/>
          </a:prstGeom>
          <a:noFill/>
          <a:ln/>
        </p:spPr>
        <p:txBody>
          <a:bodyPr wrap="square" lIns="0" tIns="0" rIns="0" bIns="0" rtlCol="0" anchor="t"/>
          <a:lstStyle/>
          <a:p>
            <a:pPr marL="0" indent="0" algn="ct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ARIMA: Statistical forecasting for an additional perspective on market direction.</a:t>
            </a:r>
            <a:endParaRPr lang="en-US" sz="1750" dirty="0"/>
          </a:p>
        </p:txBody>
      </p:sp>
      <p:sp>
        <p:nvSpPr>
          <p:cNvPr id="11" name="Shape 9"/>
          <p:cNvSpPr/>
          <p:nvPr/>
        </p:nvSpPr>
        <p:spPr>
          <a:xfrm>
            <a:off x="10617279" y="2814757"/>
            <a:ext cx="30480" cy="793790"/>
          </a:xfrm>
          <a:prstGeom prst="roundRect">
            <a:avLst>
              <a:gd name="adj" fmla="val 111628"/>
            </a:avLst>
          </a:prstGeom>
          <a:solidFill>
            <a:srgbClr val="D8D4D4"/>
          </a:solidFill>
          <a:ln/>
        </p:spPr>
      </p:sp>
      <p:sp>
        <p:nvSpPr>
          <p:cNvPr id="12" name="Shape 10"/>
          <p:cNvSpPr/>
          <p:nvPr/>
        </p:nvSpPr>
        <p:spPr>
          <a:xfrm>
            <a:off x="10377368" y="2559606"/>
            <a:ext cx="510302" cy="510302"/>
          </a:xfrm>
          <a:prstGeom prst="roundRect">
            <a:avLst>
              <a:gd name="adj" fmla="val 6667"/>
            </a:avLst>
          </a:prstGeom>
          <a:solidFill>
            <a:srgbClr val="F9F7F7"/>
          </a:solidFill>
          <a:ln/>
        </p:spPr>
      </p:sp>
      <p:sp>
        <p:nvSpPr>
          <p:cNvPr id="13" name="Text 11"/>
          <p:cNvSpPr/>
          <p:nvPr/>
        </p:nvSpPr>
        <p:spPr>
          <a:xfrm>
            <a:off x="10522625" y="2644616"/>
            <a:ext cx="219789" cy="34028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2</a:t>
            </a:r>
            <a:endParaRPr lang="en-US" sz="2650" dirty="0"/>
          </a:p>
        </p:txBody>
      </p:sp>
      <p:sp>
        <p:nvSpPr>
          <p:cNvPr id="14" name="Text 12"/>
          <p:cNvSpPr/>
          <p:nvPr/>
        </p:nvSpPr>
        <p:spPr>
          <a:xfrm>
            <a:off x="9214961" y="383547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Hyperparameters</a:t>
            </a:r>
            <a:endParaRPr lang="en-US" sz="2200" dirty="0"/>
          </a:p>
        </p:txBody>
      </p:sp>
      <p:sp>
        <p:nvSpPr>
          <p:cNvPr id="15" name="Text 13"/>
          <p:cNvSpPr/>
          <p:nvPr/>
        </p:nvSpPr>
        <p:spPr>
          <a:xfrm>
            <a:off x="7655362" y="4325898"/>
            <a:ext cx="5954435" cy="725805"/>
          </a:xfrm>
          <a:prstGeom prst="rect">
            <a:avLst/>
          </a:prstGeom>
          <a:noFill/>
          <a:ln/>
        </p:spPr>
        <p:txBody>
          <a:bodyPr wrap="square" lIns="0" tIns="0" rIns="0" bIns="0" rtlCol="0" anchor="t"/>
          <a:lstStyle/>
          <a:p>
            <a:pPr marL="0" indent="0" algn="ct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Learning Rate: Reduced for finer adjustment and convergence.</a:t>
            </a:r>
            <a:endParaRPr lang="en-US" sz="1750" dirty="0"/>
          </a:p>
        </p:txBody>
      </p:sp>
      <p:sp>
        <p:nvSpPr>
          <p:cNvPr id="16" name="Text 14"/>
          <p:cNvSpPr/>
          <p:nvPr/>
        </p:nvSpPr>
        <p:spPr>
          <a:xfrm>
            <a:off x="7655362" y="5187791"/>
            <a:ext cx="5954435" cy="362903"/>
          </a:xfrm>
          <a:prstGeom prst="rect">
            <a:avLst/>
          </a:prstGeom>
          <a:noFill/>
          <a:ln/>
        </p:spPr>
        <p:txBody>
          <a:bodyPr wrap="none" lIns="0" tIns="0" rIns="0" bIns="0" rtlCol="0" anchor="t"/>
          <a:lstStyle/>
          <a:p>
            <a:pPr marL="0" indent="0" algn="ct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Epochs: Adjusted for better learning of recent patterns.</a:t>
            </a:r>
            <a:endParaRPr lang="en-US" sz="1750" dirty="0"/>
          </a:p>
        </p:txBody>
      </p:sp>
      <p:sp>
        <p:nvSpPr>
          <p:cNvPr id="17" name="Text 15"/>
          <p:cNvSpPr/>
          <p:nvPr/>
        </p:nvSpPr>
        <p:spPr>
          <a:xfrm>
            <a:off x="7655362" y="5686782"/>
            <a:ext cx="5954435" cy="362903"/>
          </a:xfrm>
          <a:prstGeom prst="rect">
            <a:avLst/>
          </a:prstGeom>
          <a:noFill/>
          <a:ln/>
        </p:spPr>
        <p:txBody>
          <a:bodyPr wrap="none" lIns="0" tIns="0" rIns="0" bIns="0" rtlCol="0" anchor="t"/>
          <a:lstStyle/>
          <a:p>
            <a:pPr marL="0" indent="0" algn="ct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Dropout: Applied to prevent overfitting.</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2140267"/>
            <a:ext cx="4536519" cy="566976"/>
          </a:xfrm>
          <a:prstGeom prst="rect">
            <a:avLst/>
          </a:prstGeom>
          <a:noFill/>
          <a:ln/>
        </p:spPr>
        <p:txBody>
          <a:bodyPr wrap="none" lIns="0" tIns="0" rIns="0" bIns="0" rtlCol="0" anchor="t"/>
          <a:lstStyle/>
          <a:p>
            <a:pPr marL="0" indent="0">
              <a:lnSpc>
                <a:spcPts val="4450"/>
              </a:lnSpc>
              <a:buNone/>
            </a:pPr>
            <a:r>
              <a:rPr lang="en-US" sz="3550" dirty="0">
                <a:solidFill>
                  <a:srgbClr val="201B18"/>
                </a:solidFill>
                <a:latin typeface="Platypi Medium" pitchFamily="34" charset="0"/>
                <a:ea typeface="Platypi Medium" pitchFamily="34" charset="-122"/>
                <a:cs typeface="Platypi Medium" pitchFamily="34" charset="-120"/>
              </a:rPr>
              <a:t>Results and Insights</a:t>
            </a:r>
            <a:endParaRPr lang="en-US" sz="3550" dirty="0"/>
          </a:p>
        </p:txBody>
      </p:sp>
      <p:sp>
        <p:nvSpPr>
          <p:cNvPr id="3" name="Text 1"/>
          <p:cNvSpPr/>
          <p:nvPr/>
        </p:nvSpPr>
        <p:spPr>
          <a:xfrm>
            <a:off x="793790" y="3189208"/>
            <a:ext cx="5505569" cy="354330"/>
          </a:xfrm>
          <a:prstGeom prst="rect">
            <a:avLst/>
          </a:prstGeom>
          <a:noFill/>
          <a:ln/>
        </p:spPr>
        <p:txBody>
          <a:bodyPr wrap="none" lIns="0" tIns="0" rIns="0" bIns="0" rtlCol="0" anchor="t"/>
          <a:lstStyle/>
          <a:p>
            <a:pPr marL="0" indent="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Predicted Prices for November 20, 2024</a:t>
            </a:r>
            <a:endParaRPr lang="en-US" sz="2200" dirty="0"/>
          </a:p>
        </p:txBody>
      </p:sp>
      <p:sp>
        <p:nvSpPr>
          <p:cNvPr id="4" name="Text 2"/>
          <p:cNvSpPr/>
          <p:nvPr/>
        </p:nvSpPr>
        <p:spPr>
          <a:xfrm>
            <a:off x="793790" y="3770352"/>
            <a:ext cx="6244709" cy="362903"/>
          </a:xfrm>
          <a:prstGeom prst="rect">
            <a:avLst/>
          </a:prstGeom>
          <a:noFill/>
          <a:ln/>
        </p:spPr>
        <p:txBody>
          <a:bodyPr wrap="non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LSTM: $1026.61</a:t>
            </a:r>
            <a:endParaRPr lang="en-US" sz="1750" dirty="0"/>
          </a:p>
        </p:txBody>
      </p:sp>
      <p:sp>
        <p:nvSpPr>
          <p:cNvPr id="5" name="Text 3"/>
          <p:cNvSpPr/>
          <p:nvPr/>
        </p:nvSpPr>
        <p:spPr>
          <a:xfrm>
            <a:off x="793790" y="4337328"/>
            <a:ext cx="6244709" cy="362903"/>
          </a:xfrm>
          <a:prstGeom prst="rect">
            <a:avLst/>
          </a:prstGeom>
          <a:noFill/>
          <a:ln/>
        </p:spPr>
        <p:txBody>
          <a:bodyPr wrap="non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GRU: $1027.87</a:t>
            </a:r>
            <a:endParaRPr lang="en-US" sz="1750" dirty="0"/>
          </a:p>
        </p:txBody>
      </p:sp>
      <p:sp>
        <p:nvSpPr>
          <p:cNvPr id="6" name="Text 4"/>
          <p:cNvSpPr/>
          <p:nvPr/>
        </p:nvSpPr>
        <p:spPr>
          <a:xfrm>
            <a:off x="793790" y="4904303"/>
            <a:ext cx="6244709" cy="362903"/>
          </a:xfrm>
          <a:prstGeom prst="rect">
            <a:avLst/>
          </a:prstGeom>
          <a:noFill/>
          <a:ln/>
        </p:spPr>
        <p:txBody>
          <a:bodyPr wrap="non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ARIMA: $1055.73</a:t>
            </a:r>
            <a:endParaRPr lang="en-US" sz="1750" dirty="0"/>
          </a:p>
        </p:txBody>
      </p:sp>
      <p:sp>
        <p:nvSpPr>
          <p:cNvPr id="7" name="Text 5"/>
          <p:cNvSpPr/>
          <p:nvPr/>
        </p:nvSpPr>
        <p:spPr>
          <a:xfrm>
            <a:off x="7599521" y="318920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Trend Analysis</a:t>
            </a:r>
            <a:endParaRPr lang="en-US" sz="2200" dirty="0"/>
          </a:p>
        </p:txBody>
      </p:sp>
      <p:sp>
        <p:nvSpPr>
          <p:cNvPr id="8" name="Text 6"/>
          <p:cNvSpPr/>
          <p:nvPr/>
        </p:nvSpPr>
        <p:spPr>
          <a:xfrm>
            <a:off x="7599521" y="3770352"/>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Downward momentum observed based on combined predictions and actual data.</a:t>
            </a:r>
            <a:endParaRPr lang="en-US" sz="1750" dirty="0"/>
          </a:p>
        </p:txBody>
      </p:sp>
      <p:sp>
        <p:nvSpPr>
          <p:cNvPr id="9" name="Text 7"/>
          <p:cNvSpPr/>
          <p:nvPr/>
        </p:nvSpPr>
        <p:spPr>
          <a:xfrm>
            <a:off x="793790" y="5726430"/>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Python Code link : </a:t>
            </a:r>
            <a:r>
              <a:rPr lang="en-US" sz="1750" u="sng" dirty="0">
                <a:solidFill>
                  <a:srgbClr val="3E2513"/>
                </a:solidFill>
                <a:latin typeface="Source Serif Pro" pitchFamily="34" charset="0"/>
                <a:ea typeface="Source Serif Pro" pitchFamily="34" charset="-122"/>
                <a:cs typeface="Source Serif Pro" pitchFamily="34" charset="-120"/>
                <a:hlinkClick r:id="rId3">
                  <a:extLst>
                    <a:ext uri="{A12FA001-AC4F-418D-AE19-62706E023703}">
                      <ahyp:hlinkClr xmlns:ahyp="http://schemas.microsoft.com/office/drawing/2018/hyperlinkcolor" val="tx"/>
                    </a:ext>
                  </a:extLst>
                </a:hlinkClick>
              </a:rPr>
              <a:t>https://drive.google.com/file/d/1RWlBHSLerjVlqsggeq8tQlgDjpqPpYfO/view?usp=sharing</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0F6C9E-5253-CED8-D717-3665515676FD}"/>
              </a:ext>
            </a:extLst>
          </p:cNvPr>
          <p:cNvPicPr>
            <a:picLocks noChangeAspect="1"/>
          </p:cNvPicPr>
          <p:nvPr/>
        </p:nvPicPr>
        <p:blipFill>
          <a:blip r:embed="rId3"/>
          <a:stretch>
            <a:fillRect/>
          </a:stretch>
        </p:blipFill>
        <p:spPr>
          <a:xfrm>
            <a:off x="186659" y="1598012"/>
            <a:ext cx="6941881" cy="5643562"/>
          </a:xfrm>
          <a:prstGeom prst="rect">
            <a:avLst/>
          </a:prstGeom>
        </p:spPr>
      </p:pic>
      <p:pic>
        <p:nvPicPr>
          <p:cNvPr id="3" name="Picture 2">
            <a:extLst>
              <a:ext uri="{FF2B5EF4-FFF2-40B4-BE49-F238E27FC236}">
                <a16:creationId xmlns:a16="http://schemas.microsoft.com/office/drawing/2014/main" id="{8A4A8B1E-F058-BF9E-C051-47596BCE4937}"/>
              </a:ext>
            </a:extLst>
          </p:cNvPr>
          <p:cNvPicPr>
            <a:picLocks noChangeAspect="1"/>
          </p:cNvPicPr>
          <p:nvPr/>
        </p:nvPicPr>
        <p:blipFill>
          <a:blip r:embed="rId4"/>
          <a:stretch>
            <a:fillRect/>
          </a:stretch>
        </p:blipFill>
        <p:spPr>
          <a:xfrm>
            <a:off x="7008556" y="1712147"/>
            <a:ext cx="7468216" cy="5174637"/>
          </a:xfrm>
          <a:prstGeom prst="rect">
            <a:avLst/>
          </a:prstGeom>
        </p:spPr>
      </p:pic>
      <p:sp>
        <p:nvSpPr>
          <p:cNvPr id="4" name="TextBox 3">
            <a:extLst>
              <a:ext uri="{FF2B5EF4-FFF2-40B4-BE49-F238E27FC236}">
                <a16:creationId xmlns:a16="http://schemas.microsoft.com/office/drawing/2014/main" id="{1E42290C-BF4D-F806-FC91-21CA3C69900F}"/>
              </a:ext>
            </a:extLst>
          </p:cNvPr>
          <p:cNvSpPr txBox="1"/>
          <p:nvPr/>
        </p:nvSpPr>
        <p:spPr>
          <a:xfrm>
            <a:off x="704850" y="803360"/>
            <a:ext cx="7315200" cy="369332"/>
          </a:xfrm>
          <a:prstGeom prst="rect">
            <a:avLst/>
          </a:prstGeom>
          <a:noFill/>
        </p:spPr>
        <p:txBody>
          <a:bodyPr wrap="square">
            <a:spAutoFit/>
          </a:bodyPr>
          <a:lstStyle/>
          <a:p>
            <a:r>
              <a:rPr lang="en-US" dirty="0">
                <a:latin typeface="Platypi Medium" panose="020B0604020202020204" charset="0"/>
                <a:cs typeface="Platypi Medium" panose="020B0604020202020204" charset="0"/>
              </a:rPr>
              <a:t>Stock price prediction for November 20 2024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7FD725-B26A-7A64-8E5D-737189E38D6B}"/>
              </a:ext>
            </a:extLst>
          </p:cNvPr>
          <p:cNvPicPr>
            <a:picLocks noChangeAspect="1"/>
          </p:cNvPicPr>
          <p:nvPr/>
        </p:nvPicPr>
        <p:blipFill>
          <a:blip r:embed="rId2"/>
          <a:stretch>
            <a:fillRect/>
          </a:stretch>
        </p:blipFill>
        <p:spPr>
          <a:xfrm>
            <a:off x="657225" y="1581150"/>
            <a:ext cx="8667750" cy="6115050"/>
          </a:xfrm>
          <a:prstGeom prst="rect">
            <a:avLst/>
          </a:prstGeom>
        </p:spPr>
      </p:pic>
      <p:sp>
        <p:nvSpPr>
          <p:cNvPr id="4" name="TextBox 3">
            <a:extLst>
              <a:ext uri="{FF2B5EF4-FFF2-40B4-BE49-F238E27FC236}">
                <a16:creationId xmlns:a16="http://schemas.microsoft.com/office/drawing/2014/main" id="{A51F7B6D-F82F-8038-3621-FFAAC0D3F337}"/>
              </a:ext>
            </a:extLst>
          </p:cNvPr>
          <p:cNvSpPr txBox="1"/>
          <p:nvPr/>
        </p:nvSpPr>
        <p:spPr>
          <a:xfrm>
            <a:off x="1076325" y="609600"/>
            <a:ext cx="5524500" cy="369332"/>
          </a:xfrm>
          <a:prstGeom prst="rect">
            <a:avLst/>
          </a:prstGeom>
          <a:noFill/>
        </p:spPr>
        <p:txBody>
          <a:bodyPr wrap="square" rtlCol="0">
            <a:spAutoFit/>
          </a:bodyPr>
          <a:lstStyle/>
          <a:p>
            <a:r>
              <a:rPr lang="en-US" dirty="0">
                <a:latin typeface="Platypi Medium" panose="020B0604020202020204" charset="0"/>
                <a:cs typeface="Platypi Medium" panose="020B0604020202020204" charset="0"/>
              </a:rPr>
              <a:t>Stock price prediction for December 10 2024</a:t>
            </a:r>
          </a:p>
        </p:txBody>
      </p:sp>
    </p:spTree>
    <p:extLst>
      <p:ext uri="{BB962C8B-B14F-4D97-AF65-F5344CB8AC3E}">
        <p14:creationId xmlns:p14="http://schemas.microsoft.com/office/powerpoint/2010/main" val="234481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6265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Why BlackRock?</a:t>
            </a:r>
            <a:endParaRPr lang="en-US" sz="4450" dirty="0"/>
          </a:p>
        </p:txBody>
      </p:sp>
      <p:sp>
        <p:nvSpPr>
          <p:cNvPr id="4" name="Shape 1"/>
          <p:cNvSpPr/>
          <p:nvPr/>
        </p:nvSpPr>
        <p:spPr>
          <a:xfrm>
            <a:off x="793790" y="2311598"/>
            <a:ext cx="3664863" cy="2758559"/>
          </a:xfrm>
          <a:prstGeom prst="roundRect">
            <a:avLst>
              <a:gd name="adj" fmla="val 1233"/>
            </a:avLst>
          </a:prstGeom>
          <a:solidFill>
            <a:srgbClr val="F9F7F7"/>
          </a:solidFill>
          <a:ln/>
        </p:spPr>
      </p:sp>
      <p:sp>
        <p:nvSpPr>
          <p:cNvPr id="5" name="Text 2"/>
          <p:cNvSpPr/>
          <p:nvPr/>
        </p:nvSpPr>
        <p:spPr>
          <a:xfrm>
            <a:off x="1020604" y="25384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Global Leadership</a:t>
            </a:r>
            <a:endParaRPr lang="en-US" sz="2200" dirty="0"/>
          </a:p>
        </p:txBody>
      </p:sp>
      <p:sp>
        <p:nvSpPr>
          <p:cNvPr id="6" name="Text 3"/>
          <p:cNvSpPr/>
          <p:nvPr/>
        </p:nvSpPr>
        <p:spPr>
          <a:xfrm>
            <a:off x="1020604" y="3028831"/>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BlackRock manages $11.5 trillion in assets, cementing its position as the world's largest asset manager.</a:t>
            </a:r>
            <a:endParaRPr lang="en-US" sz="1750" dirty="0"/>
          </a:p>
        </p:txBody>
      </p:sp>
      <p:sp>
        <p:nvSpPr>
          <p:cNvPr id="7" name="Shape 4"/>
          <p:cNvSpPr/>
          <p:nvPr/>
        </p:nvSpPr>
        <p:spPr>
          <a:xfrm>
            <a:off x="4685467" y="2311598"/>
            <a:ext cx="3664863" cy="2758559"/>
          </a:xfrm>
          <a:prstGeom prst="roundRect">
            <a:avLst>
              <a:gd name="adj" fmla="val 1233"/>
            </a:avLst>
          </a:prstGeom>
          <a:solidFill>
            <a:srgbClr val="F9F7F7"/>
          </a:solidFill>
          <a:ln/>
        </p:spPr>
      </p:sp>
      <p:sp>
        <p:nvSpPr>
          <p:cNvPr id="8" name="Text 5"/>
          <p:cNvSpPr/>
          <p:nvPr/>
        </p:nvSpPr>
        <p:spPr>
          <a:xfrm>
            <a:off x="4912281" y="25384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Technology-Driven</a:t>
            </a:r>
            <a:endParaRPr lang="en-US" sz="2200" dirty="0"/>
          </a:p>
        </p:txBody>
      </p:sp>
      <p:sp>
        <p:nvSpPr>
          <p:cNvPr id="9" name="Text 6"/>
          <p:cNvSpPr/>
          <p:nvPr/>
        </p:nvSpPr>
        <p:spPr>
          <a:xfrm>
            <a:off x="4912281" y="3028831"/>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Aladdin platform showcases BlackRock's commitment to innovation in investment management and risk assessment.</a:t>
            </a:r>
            <a:endParaRPr lang="en-US" sz="1750" dirty="0"/>
          </a:p>
        </p:txBody>
      </p:sp>
      <p:sp>
        <p:nvSpPr>
          <p:cNvPr id="10" name="Shape 7"/>
          <p:cNvSpPr/>
          <p:nvPr/>
        </p:nvSpPr>
        <p:spPr>
          <a:xfrm>
            <a:off x="793790" y="5296972"/>
            <a:ext cx="7556421" cy="1669852"/>
          </a:xfrm>
          <a:prstGeom prst="roundRect">
            <a:avLst>
              <a:gd name="adj" fmla="val 2038"/>
            </a:avLst>
          </a:prstGeom>
          <a:solidFill>
            <a:srgbClr val="F9F7F7"/>
          </a:solidFill>
          <a:ln/>
        </p:spPr>
      </p:sp>
      <p:sp>
        <p:nvSpPr>
          <p:cNvPr id="11" name="Text 8"/>
          <p:cNvSpPr/>
          <p:nvPr/>
        </p:nvSpPr>
        <p:spPr>
          <a:xfrm>
            <a:off x="1020604" y="552378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Financial Strength</a:t>
            </a:r>
            <a:endParaRPr lang="en-US" sz="2200" dirty="0"/>
          </a:p>
        </p:txBody>
      </p:sp>
      <p:sp>
        <p:nvSpPr>
          <p:cNvPr id="12" name="Text 9"/>
          <p:cNvSpPr/>
          <p:nvPr/>
        </p:nvSpPr>
        <p:spPr>
          <a:xfrm>
            <a:off x="1020604" y="6014204"/>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Consistent growth and strong dividends underscore BlackRock's robust financial performance and shareholder value creation.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51253"/>
            <a:ext cx="6409730"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Overview of BlackRock</a:t>
            </a:r>
            <a:endParaRPr lang="en-US" sz="4450" dirty="0"/>
          </a:p>
        </p:txBody>
      </p:sp>
      <p:sp>
        <p:nvSpPr>
          <p:cNvPr id="4" name="Text 1"/>
          <p:cNvSpPr/>
          <p:nvPr/>
        </p:nvSpPr>
        <p:spPr>
          <a:xfrm>
            <a:off x="793790" y="2727008"/>
            <a:ext cx="2149554" cy="354330"/>
          </a:xfrm>
          <a:prstGeom prst="rect">
            <a:avLst/>
          </a:prstGeom>
          <a:noFill/>
          <a:ln/>
        </p:spPr>
        <p:txBody>
          <a:bodyPr wrap="none" lIns="0" tIns="0" rIns="0" bIns="0" rtlCol="0" anchor="t"/>
          <a:lstStyle/>
          <a:p>
            <a:pPr marL="0" indent="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Industry</a:t>
            </a:r>
            <a:endParaRPr lang="en-US" sz="2200" dirty="0"/>
          </a:p>
        </p:txBody>
      </p:sp>
      <p:sp>
        <p:nvSpPr>
          <p:cNvPr id="5" name="Text 2"/>
          <p:cNvSpPr/>
          <p:nvPr/>
        </p:nvSpPr>
        <p:spPr>
          <a:xfrm>
            <a:off x="793790" y="3308152"/>
            <a:ext cx="2149554" cy="3266123"/>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BlackRock dominates the financial services and asset management sector, offering a comprehensive suite of investment solutions.</a:t>
            </a:r>
            <a:endParaRPr lang="en-US" sz="1750" dirty="0"/>
          </a:p>
        </p:txBody>
      </p:sp>
      <p:sp>
        <p:nvSpPr>
          <p:cNvPr id="6" name="Text 3"/>
          <p:cNvSpPr/>
          <p:nvPr/>
        </p:nvSpPr>
        <p:spPr>
          <a:xfrm>
            <a:off x="3504367" y="2727008"/>
            <a:ext cx="2149554" cy="708660"/>
          </a:xfrm>
          <a:prstGeom prst="rect">
            <a:avLst/>
          </a:prstGeom>
          <a:noFill/>
          <a:ln/>
        </p:spPr>
        <p:txBody>
          <a:bodyPr wrap="square" lIns="0" tIns="0" rIns="0" bIns="0" rtlCol="0" anchor="t"/>
          <a:lstStyle/>
          <a:p>
            <a:pPr marL="0" indent="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Business Model</a:t>
            </a:r>
            <a:endParaRPr lang="en-US" sz="2200" dirty="0"/>
          </a:p>
        </p:txBody>
      </p:sp>
      <p:sp>
        <p:nvSpPr>
          <p:cNvPr id="7" name="Text 4"/>
          <p:cNvSpPr/>
          <p:nvPr/>
        </p:nvSpPr>
        <p:spPr>
          <a:xfrm>
            <a:off x="3504367" y="3662482"/>
            <a:ext cx="2149554" cy="2177415"/>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company excels in mutual funds, ETFs, and portfolio management, catering to diverse investor needs.</a:t>
            </a:r>
            <a:endParaRPr lang="en-US" sz="1750" dirty="0"/>
          </a:p>
        </p:txBody>
      </p:sp>
      <p:sp>
        <p:nvSpPr>
          <p:cNvPr id="8" name="Text 5"/>
          <p:cNvSpPr/>
          <p:nvPr/>
        </p:nvSpPr>
        <p:spPr>
          <a:xfrm>
            <a:off x="6214943" y="2727008"/>
            <a:ext cx="2149554" cy="354330"/>
          </a:xfrm>
          <a:prstGeom prst="rect">
            <a:avLst/>
          </a:prstGeom>
          <a:noFill/>
          <a:ln/>
        </p:spPr>
        <p:txBody>
          <a:bodyPr wrap="none" lIns="0" tIns="0" rIns="0" bIns="0" rtlCol="0" anchor="t"/>
          <a:lstStyle/>
          <a:p>
            <a:pPr marL="0" indent="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Key Financials</a:t>
            </a:r>
            <a:endParaRPr lang="en-US" sz="2200" dirty="0"/>
          </a:p>
        </p:txBody>
      </p:sp>
      <p:sp>
        <p:nvSpPr>
          <p:cNvPr id="9" name="Text 6"/>
          <p:cNvSpPr/>
          <p:nvPr/>
        </p:nvSpPr>
        <p:spPr>
          <a:xfrm>
            <a:off x="6214943" y="3308152"/>
            <a:ext cx="2149554" cy="2177415"/>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With a market cap of ~$105 billion and $11.5 trillion AUM, BlackRock's financial stature is unparalleled.</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546979" y="551736"/>
            <a:ext cx="11536442" cy="71280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10640"/>
            <a:ext cx="8118038"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Financial Statement Analysis</a:t>
            </a:r>
            <a:endParaRPr lang="en-US" sz="4450" dirty="0"/>
          </a:p>
        </p:txBody>
      </p:sp>
      <p:pic>
        <p:nvPicPr>
          <p:cNvPr id="3" name="Image 0" descr="preencoded.png"/>
          <p:cNvPicPr>
            <a:picLocks noChangeAspect="1"/>
          </p:cNvPicPr>
          <p:nvPr/>
        </p:nvPicPr>
        <p:blipFill>
          <a:blip r:embed="rId3"/>
          <a:stretch>
            <a:fillRect/>
          </a:stretch>
        </p:blipFill>
        <p:spPr>
          <a:xfrm>
            <a:off x="793790" y="2473047"/>
            <a:ext cx="3005495" cy="1857494"/>
          </a:xfrm>
          <a:prstGeom prst="rect">
            <a:avLst/>
          </a:prstGeom>
        </p:spPr>
      </p:pic>
      <p:sp>
        <p:nvSpPr>
          <p:cNvPr id="4" name="Text 1"/>
          <p:cNvSpPr/>
          <p:nvPr/>
        </p:nvSpPr>
        <p:spPr>
          <a:xfrm>
            <a:off x="878919" y="461402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Revenue Growth</a:t>
            </a:r>
            <a:endParaRPr lang="en-US" sz="2200" dirty="0"/>
          </a:p>
        </p:txBody>
      </p:sp>
      <p:sp>
        <p:nvSpPr>
          <p:cNvPr id="5" name="Text 2"/>
          <p:cNvSpPr/>
          <p:nvPr/>
        </p:nvSpPr>
        <p:spPr>
          <a:xfrm>
            <a:off x="793790" y="5104448"/>
            <a:ext cx="3005495" cy="1814513"/>
          </a:xfrm>
          <a:prstGeom prst="rect">
            <a:avLst/>
          </a:prstGeom>
          <a:noFill/>
          <a:ln/>
        </p:spPr>
        <p:txBody>
          <a:bodyPr wrap="square" lIns="0" tIns="0" rIns="0" bIns="0" rtlCol="0" anchor="t"/>
          <a:lstStyle/>
          <a:p>
            <a:pPr marL="0" indent="0" algn="ct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BlackRock's revenue growth is consistently strong, driven primarily by increasing demand for their ETF products.</a:t>
            </a:r>
            <a:endParaRPr lang="en-US" sz="1750" dirty="0"/>
          </a:p>
        </p:txBody>
      </p:sp>
      <p:pic>
        <p:nvPicPr>
          <p:cNvPr id="6" name="Image 1" descr="preencoded.png"/>
          <p:cNvPicPr>
            <a:picLocks noChangeAspect="1"/>
          </p:cNvPicPr>
          <p:nvPr/>
        </p:nvPicPr>
        <p:blipFill>
          <a:blip r:embed="rId4"/>
          <a:stretch>
            <a:fillRect/>
          </a:stretch>
        </p:blipFill>
        <p:spPr>
          <a:xfrm>
            <a:off x="4139446" y="2473047"/>
            <a:ext cx="3005614" cy="1857494"/>
          </a:xfrm>
          <a:prstGeom prst="rect">
            <a:avLst/>
          </a:prstGeom>
        </p:spPr>
      </p:pic>
      <p:sp>
        <p:nvSpPr>
          <p:cNvPr id="7" name="Text 3"/>
          <p:cNvSpPr/>
          <p:nvPr/>
        </p:nvSpPr>
        <p:spPr>
          <a:xfrm>
            <a:off x="4224576" y="461402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Profitability</a:t>
            </a:r>
            <a:endParaRPr lang="en-US" sz="2200" dirty="0"/>
          </a:p>
        </p:txBody>
      </p:sp>
      <p:sp>
        <p:nvSpPr>
          <p:cNvPr id="8" name="Text 4"/>
          <p:cNvSpPr/>
          <p:nvPr/>
        </p:nvSpPr>
        <p:spPr>
          <a:xfrm>
            <a:off x="4139446" y="5104448"/>
            <a:ext cx="3005614" cy="1451610"/>
          </a:xfrm>
          <a:prstGeom prst="rect">
            <a:avLst/>
          </a:prstGeom>
          <a:noFill/>
          <a:ln/>
        </p:spPr>
        <p:txBody>
          <a:bodyPr wrap="square" lIns="0" tIns="0" rIns="0" bIns="0" rtlCol="0" anchor="t"/>
          <a:lstStyle/>
          <a:p>
            <a:pPr marL="0" indent="0" algn="ct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BlackRock maintains high profit margins due to operational efficiency and economies of scale.</a:t>
            </a:r>
            <a:endParaRPr lang="en-US" sz="1750" dirty="0"/>
          </a:p>
        </p:txBody>
      </p:sp>
      <p:pic>
        <p:nvPicPr>
          <p:cNvPr id="9" name="Image 2" descr="preencoded.png"/>
          <p:cNvPicPr>
            <a:picLocks noChangeAspect="1"/>
          </p:cNvPicPr>
          <p:nvPr/>
        </p:nvPicPr>
        <p:blipFill>
          <a:blip r:embed="rId5"/>
          <a:stretch>
            <a:fillRect/>
          </a:stretch>
        </p:blipFill>
        <p:spPr>
          <a:xfrm>
            <a:off x="7485221" y="2473047"/>
            <a:ext cx="3005614" cy="1857494"/>
          </a:xfrm>
          <a:prstGeom prst="rect">
            <a:avLst/>
          </a:prstGeom>
        </p:spPr>
      </p:pic>
      <p:sp>
        <p:nvSpPr>
          <p:cNvPr id="10" name="Text 5"/>
          <p:cNvSpPr/>
          <p:nvPr/>
        </p:nvSpPr>
        <p:spPr>
          <a:xfrm>
            <a:off x="7485221" y="4614029"/>
            <a:ext cx="3005614" cy="708660"/>
          </a:xfrm>
          <a:prstGeom prst="rect">
            <a:avLst/>
          </a:prstGeom>
          <a:noFill/>
          <a:ln/>
        </p:spPr>
        <p:txBody>
          <a:bodyPr wrap="square" lIns="0" tIns="0" rIns="0" bIns="0" rtlCol="0" anchor="t"/>
          <a:lstStyle/>
          <a:p>
            <a:pPr marL="0" indent="0" algn="ctr">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Balance Sheet Strength</a:t>
            </a:r>
            <a:endParaRPr lang="en-US" sz="2200" dirty="0"/>
          </a:p>
        </p:txBody>
      </p:sp>
      <p:sp>
        <p:nvSpPr>
          <p:cNvPr id="11" name="Text 6"/>
          <p:cNvSpPr/>
          <p:nvPr/>
        </p:nvSpPr>
        <p:spPr>
          <a:xfrm>
            <a:off x="7485221" y="5458778"/>
            <a:ext cx="3005614" cy="1451610"/>
          </a:xfrm>
          <a:prstGeom prst="rect">
            <a:avLst/>
          </a:prstGeom>
          <a:noFill/>
          <a:ln/>
        </p:spPr>
        <p:txBody>
          <a:bodyPr wrap="square" lIns="0" tIns="0" rIns="0" bIns="0" rtlCol="0" anchor="t"/>
          <a:lstStyle/>
          <a:p>
            <a:pPr marL="0" indent="0" algn="ct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A low leverage ratio and strong liquidity position BlackRock for continued growth.</a:t>
            </a:r>
            <a:endParaRPr lang="en-US" sz="1750" dirty="0"/>
          </a:p>
        </p:txBody>
      </p:sp>
      <p:pic>
        <p:nvPicPr>
          <p:cNvPr id="12" name="Image 3" descr="preencoded.png"/>
          <p:cNvPicPr>
            <a:picLocks noChangeAspect="1"/>
          </p:cNvPicPr>
          <p:nvPr/>
        </p:nvPicPr>
        <p:blipFill>
          <a:blip r:embed="rId6"/>
          <a:stretch>
            <a:fillRect/>
          </a:stretch>
        </p:blipFill>
        <p:spPr>
          <a:xfrm>
            <a:off x="10830997" y="2473047"/>
            <a:ext cx="3005614" cy="1857494"/>
          </a:xfrm>
          <a:prstGeom prst="rect">
            <a:avLst/>
          </a:prstGeom>
        </p:spPr>
      </p:pic>
      <p:sp>
        <p:nvSpPr>
          <p:cNvPr id="13" name="Text 7"/>
          <p:cNvSpPr/>
          <p:nvPr/>
        </p:nvSpPr>
        <p:spPr>
          <a:xfrm>
            <a:off x="10916126" y="461402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Cashflow</a:t>
            </a:r>
            <a:endParaRPr lang="en-US" sz="2200" dirty="0"/>
          </a:p>
        </p:txBody>
      </p:sp>
      <p:sp>
        <p:nvSpPr>
          <p:cNvPr id="14" name="Text 8"/>
          <p:cNvSpPr/>
          <p:nvPr/>
        </p:nvSpPr>
        <p:spPr>
          <a:xfrm>
            <a:off x="10830997" y="5104448"/>
            <a:ext cx="3005614" cy="1451610"/>
          </a:xfrm>
          <a:prstGeom prst="rect">
            <a:avLst/>
          </a:prstGeom>
          <a:noFill/>
          <a:ln/>
        </p:spPr>
        <p:txBody>
          <a:bodyPr wrap="square" lIns="0" tIns="0" rIns="0" bIns="0" rtlCol="0" anchor="t"/>
          <a:lstStyle/>
          <a:p>
            <a:pPr marL="0" indent="0" algn="ct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BlackRock generates robust operating cashflows, used for growth initiatives and shareholder returns.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223010"/>
            <a:ext cx="13042583" cy="57835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08200" y="927497"/>
            <a:ext cx="4957882" cy="6374487"/>
          </a:xfrm>
          <a:prstGeom prst="rect">
            <a:avLst/>
          </a:prstGeom>
        </p:spPr>
      </p:pic>
      <p:sp>
        <p:nvSpPr>
          <p:cNvPr id="4" name="Text 0"/>
          <p:cNvSpPr/>
          <p:nvPr/>
        </p:nvSpPr>
        <p:spPr>
          <a:xfrm>
            <a:off x="739735" y="750689"/>
            <a:ext cx="7664529" cy="1320879"/>
          </a:xfrm>
          <a:prstGeom prst="rect">
            <a:avLst/>
          </a:prstGeom>
          <a:noFill/>
          <a:ln/>
        </p:spPr>
        <p:txBody>
          <a:bodyPr wrap="square" lIns="0" tIns="0" rIns="0" bIns="0" rtlCol="0" anchor="t"/>
          <a:lstStyle/>
          <a:p>
            <a:pPr marL="0" indent="0">
              <a:lnSpc>
                <a:spcPts val="5200"/>
              </a:lnSpc>
              <a:buNone/>
            </a:pPr>
            <a:r>
              <a:rPr lang="en-US" sz="4150" dirty="0">
                <a:solidFill>
                  <a:srgbClr val="201B18"/>
                </a:solidFill>
                <a:latin typeface="Platypi Medium" pitchFamily="34" charset="0"/>
                <a:ea typeface="Platypi Medium" pitchFamily="34" charset="-122"/>
                <a:cs typeface="Platypi Medium" pitchFamily="34" charset="-120"/>
              </a:rPr>
              <a:t>Capital Budgeting and Structure</a:t>
            </a:r>
            <a:endParaRPr lang="en-US" sz="4150" dirty="0"/>
          </a:p>
        </p:txBody>
      </p:sp>
      <p:sp>
        <p:nvSpPr>
          <p:cNvPr id="5" name="Shape 1"/>
          <p:cNvSpPr/>
          <p:nvPr/>
        </p:nvSpPr>
        <p:spPr>
          <a:xfrm>
            <a:off x="1045250" y="2388513"/>
            <a:ext cx="22860" cy="5090398"/>
          </a:xfrm>
          <a:prstGeom prst="roundRect">
            <a:avLst>
              <a:gd name="adj" fmla="val 138692"/>
            </a:avLst>
          </a:prstGeom>
          <a:solidFill>
            <a:srgbClr val="D8D4D4"/>
          </a:solidFill>
          <a:ln/>
        </p:spPr>
      </p:sp>
      <p:sp>
        <p:nvSpPr>
          <p:cNvPr id="6" name="Shape 2"/>
          <p:cNvSpPr/>
          <p:nvPr/>
        </p:nvSpPr>
        <p:spPr>
          <a:xfrm>
            <a:off x="1271588" y="2852618"/>
            <a:ext cx="739735" cy="22860"/>
          </a:xfrm>
          <a:prstGeom prst="roundRect">
            <a:avLst>
              <a:gd name="adj" fmla="val 138692"/>
            </a:avLst>
          </a:prstGeom>
          <a:solidFill>
            <a:srgbClr val="D8D4D4"/>
          </a:solidFill>
          <a:ln/>
        </p:spPr>
      </p:sp>
      <p:sp>
        <p:nvSpPr>
          <p:cNvPr id="7" name="Shape 3"/>
          <p:cNvSpPr/>
          <p:nvPr/>
        </p:nvSpPr>
        <p:spPr>
          <a:xfrm>
            <a:off x="818912" y="2626281"/>
            <a:ext cx="475536" cy="475536"/>
          </a:xfrm>
          <a:prstGeom prst="roundRect">
            <a:avLst>
              <a:gd name="adj" fmla="val 6667"/>
            </a:avLst>
          </a:prstGeom>
          <a:solidFill>
            <a:srgbClr val="F9F7F7"/>
          </a:solidFill>
          <a:ln/>
        </p:spPr>
      </p:sp>
      <p:sp>
        <p:nvSpPr>
          <p:cNvPr id="8" name="Text 4"/>
          <p:cNvSpPr/>
          <p:nvPr/>
        </p:nvSpPr>
        <p:spPr>
          <a:xfrm>
            <a:off x="985480" y="2705457"/>
            <a:ext cx="142399" cy="317063"/>
          </a:xfrm>
          <a:prstGeom prst="rect">
            <a:avLst/>
          </a:prstGeom>
          <a:noFill/>
          <a:ln/>
        </p:spPr>
        <p:txBody>
          <a:bodyPr wrap="none" lIns="0" tIns="0" rIns="0" bIns="0" rtlCol="0" anchor="t"/>
          <a:lstStyle/>
          <a:p>
            <a:pPr marL="0" indent="0" algn="ctr">
              <a:lnSpc>
                <a:spcPts val="2450"/>
              </a:lnSpc>
              <a:buNone/>
            </a:pPr>
            <a:r>
              <a:rPr lang="en-US" sz="2450" dirty="0">
                <a:solidFill>
                  <a:srgbClr val="504C49"/>
                </a:solidFill>
                <a:latin typeface="Platypi Medium" pitchFamily="34" charset="0"/>
                <a:ea typeface="Platypi Medium" pitchFamily="34" charset="-122"/>
                <a:cs typeface="Platypi Medium" pitchFamily="34" charset="-120"/>
              </a:rPr>
              <a:t>1</a:t>
            </a:r>
            <a:endParaRPr lang="en-US" sz="2450" dirty="0"/>
          </a:p>
        </p:txBody>
      </p:sp>
      <p:sp>
        <p:nvSpPr>
          <p:cNvPr id="9" name="Text 5"/>
          <p:cNvSpPr/>
          <p:nvPr/>
        </p:nvSpPr>
        <p:spPr>
          <a:xfrm>
            <a:off x="2219087" y="2599849"/>
            <a:ext cx="2716411" cy="330160"/>
          </a:xfrm>
          <a:prstGeom prst="rect">
            <a:avLst/>
          </a:prstGeom>
          <a:noFill/>
          <a:ln/>
        </p:spPr>
        <p:txBody>
          <a:bodyPr wrap="none" lIns="0" tIns="0" rIns="0" bIns="0" rtlCol="0" anchor="t"/>
          <a:lstStyle/>
          <a:p>
            <a:pPr marL="0" indent="0" algn="l">
              <a:lnSpc>
                <a:spcPts val="2600"/>
              </a:lnSpc>
              <a:buNone/>
            </a:pPr>
            <a:r>
              <a:rPr lang="en-US" sz="2050" dirty="0">
                <a:solidFill>
                  <a:srgbClr val="504C49"/>
                </a:solidFill>
                <a:latin typeface="Platypi Medium" pitchFamily="34" charset="0"/>
                <a:ea typeface="Platypi Medium" pitchFamily="34" charset="-122"/>
                <a:cs typeface="Platypi Medium" pitchFamily="34" charset="-120"/>
              </a:rPr>
              <a:t>Capital Expenditures</a:t>
            </a:r>
            <a:endParaRPr lang="en-US" sz="2050" dirty="0"/>
          </a:p>
        </p:txBody>
      </p:sp>
      <p:sp>
        <p:nvSpPr>
          <p:cNvPr id="10" name="Text 6"/>
          <p:cNvSpPr/>
          <p:nvPr/>
        </p:nvSpPr>
        <p:spPr>
          <a:xfrm>
            <a:off x="2219087" y="3056811"/>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504C49"/>
                </a:solidFill>
                <a:latin typeface="Source Serif Pro" pitchFamily="34" charset="0"/>
                <a:ea typeface="Source Serif Pro" pitchFamily="34" charset="-122"/>
                <a:cs typeface="Source Serif Pro" pitchFamily="34" charset="-120"/>
              </a:rPr>
              <a:t>BlackRock strategically invests in expanding its digital platforms, enhancing its technological edge in asset management.</a:t>
            </a:r>
            <a:endParaRPr lang="en-US" sz="1650" dirty="0"/>
          </a:p>
        </p:txBody>
      </p:sp>
      <p:sp>
        <p:nvSpPr>
          <p:cNvPr id="11" name="Shape 7"/>
          <p:cNvSpPr/>
          <p:nvPr/>
        </p:nvSpPr>
        <p:spPr>
          <a:xfrm>
            <a:off x="1271588" y="4619863"/>
            <a:ext cx="739735" cy="22860"/>
          </a:xfrm>
          <a:prstGeom prst="roundRect">
            <a:avLst>
              <a:gd name="adj" fmla="val 138692"/>
            </a:avLst>
          </a:prstGeom>
          <a:solidFill>
            <a:srgbClr val="D8D4D4"/>
          </a:solidFill>
          <a:ln/>
        </p:spPr>
      </p:sp>
      <p:sp>
        <p:nvSpPr>
          <p:cNvPr id="12" name="Shape 8"/>
          <p:cNvSpPr/>
          <p:nvPr/>
        </p:nvSpPr>
        <p:spPr>
          <a:xfrm>
            <a:off x="818912" y="4393525"/>
            <a:ext cx="475536" cy="475536"/>
          </a:xfrm>
          <a:prstGeom prst="roundRect">
            <a:avLst>
              <a:gd name="adj" fmla="val 6667"/>
            </a:avLst>
          </a:prstGeom>
          <a:solidFill>
            <a:srgbClr val="F9F7F7"/>
          </a:solidFill>
          <a:ln/>
        </p:spPr>
      </p:sp>
      <p:sp>
        <p:nvSpPr>
          <p:cNvPr id="13" name="Text 9"/>
          <p:cNvSpPr/>
          <p:nvPr/>
        </p:nvSpPr>
        <p:spPr>
          <a:xfrm>
            <a:off x="954286" y="4472702"/>
            <a:ext cx="204787" cy="317063"/>
          </a:xfrm>
          <a:prstGeom prst="rect">
            <a:avLst/>
          </a:prstGeom>
          <a:noFill/>
          <a:ln/>
        </p:spPr>
        <p:txBody>
          <a:bodyPr wrap="none" lIns="0" tIns="0" rIns="0" bIns="0" rtlCol="0" anchor="t"/>
          <a:lstStyle/>
          <a:p>
            <a:pPr marL="0" indent="0" algn="ctr">
              <a:lnSpc>
                <a:spcPts val="2450"/>
              </a:lnSpc>
              <a:buNone/>
            </a:pPr>
            <a:r>
              <a:rPr lang="en-US" sz="2450" dirty="0">
                <a:solidFill>
                  <a:srgbClr val="504C49"/>
                </a:solidFill>
                <a:latin typeface="Platypi Medium" pitchFamily="34" charset="0"/>
                <a:ea typeface="Platypi Medium" pitchFamily="34" charset="-122"/>
                <a:cs typeface="Platypi Medium" pitchFamily="34" charset="-120"/>
              </a:rPr>
              <a:t>2</a:t>
            </a:r>
            <a:endParaRPr lang="en-US" sz="2450" dirty="0"/>
          </a:p>
        </p:txBody>
      </p:sp>
      <p:sp>
        <p:nvSpPr>
          <p:cNvPr id="14" name="Text 10"/>
          <p:cNvSpPr/>
          <p:nvPr/>
        </p:nvSpPr>
        <p:spPr>
          <a:xfrm>
            <a:off x="2219087" y="4367093"/>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504C49"/>
                </a:solidFill>
                <a:latin typeface="Platypi Medium" pitchFamily="34" charset="0"/>
                <a:ea typeface="Platypi Medium" pitchFamily="34" charset="-122"/>
                <a:cs typeface="Platypi Medium" pitchFamily="34" charset="-120"/>
              </a:rPr>
              <a:t>Debt Financing</a:t>
            </a:r>
            <a:endParaRPr lang="en-US" sz="2050" dirty="0"/>
          </a:p>
        </p:txBody>
      </p:sp>
      <p:sp>
        <p:nvSpPr>
          <p:cNvPr id="15" name="Text 11"/>
          <p:cNvSpPr/>
          <p:nvPr/>
        </p:nvSpPr>
        <p:spPr>
          <a:xfrm>
            <a:off x="2219087" y="4824055"/>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504C49"/>
                </a:solidFill>
                <a:latin typeface="Source Serif Pro" pitchFamily="34" charset="0"/>
                <a:ea typeface="Source Serif Pro" pitchFamily="34" charset="-122"/>
                <a:cs typeface="Source Serif Pro" pitchFamily="34" charset="-120"/>
              </a:rPr>
              <a:t>The company maintains a balanced debt profile with a debt-to-equity ratio of ~0.6.</a:t>
            </a:r>
            <a:endParaRPr lang="en-US" sz="1650" dirty="0"/>
          </a:p>
        </p:txBody>
      </p:sp>
      <p:sp>
        <p:nvSpPr>
          <p:cNvPr id="16" name="Shape 12"/>
          <p:cNvSpPr/>
          <p:nvPr/>
        </p:nvSpPr>
        <p:spPr>
          <a:xfrm>
            <a:off x="1271588" y="6387108"/>
            <a:ext cx="739735" cy="22860"/>
          </a:xfrm>
          <a:prstGeom prst="roundRect">
            <a:avLst>
              <a:gd name="adj" fmla="val 138692"/>
            </a:avLst>
          </a:prstGeom>
          <a:solidFill>
            <a:srgbClr val="D8D4D4"/>
          </a:solidFill>
          <a:ln/>
        </p:spPr>
      </p:sp>
      <p:sp>
        <p:nvSpPr>
          <p:cNvPr id="17" name="Shape 13"/>
          <p:cNvSpPr/>
          <p:nvPr/>
        </p:nvSpPr>
        <p:spPr>
          <a:xfrm>
            <a:off x="818912" y="6160770"/>
            <a:ext cx="475536" cy="475536"/>
          </a:xfrm>
          <a:prstGeom prst="roundRect">
            <a:avLst>
              <a:gd name="adj" fmla="val 6667"/>
            </a:avLst>
          </a:prstGeom>
          <a:solidFill>
            <a:srgbClr val="F9F7F7"/>
          </a:solidFill>
          <a:ln/>
        </p:spPr>
      </p:sp>
      <p:sp>
        <p:nvSpPr>
          <p:cNvPr id="18" name="Text 14"/>
          <p:cNvSpPr/>
          <p:nvPr/>
        </p:nvSpPr>
        <p:spPr>
          <a:xfrm>
            <a:off x="957739" y="6239947"/>
            <a:ext cx="197882" cy="317063"/>
          </a:xfrm>
          <a:prstGeom prst="rect">
            <a:avLst/>
          </a:prstGeom>
          <a:noFill/>
          <a:ln/>
        </p:spPr>
        <p:txBody>
          <a:bodyPr wrap="none" lIns="0" tIns="0" rIns="0" bIns="0" rtlCol="0" anchor="t"/>
          <a:lstStyle/>
          <a:p>
            <a:pPr marL="0" indent="0" algn="ctr">
              <a:lnSpc>
                <a:spcPts val="2450"/>
              </a:lnSpc>
              <a:buNone/>
            </a:pPr>
            <a:r>
              <a:rPr lang="en-US" sz="2450" dirty="0">
                <a:solidFill>
                  <a:srgbClr val="504C49"/>
                </a:solidFill>
                <a:latin typeface="Platypi Medium" pitchFamily="34" charset="0"/>
                <a:ea typeface="Platypi Medium" pitchFamily="34" charset="-122"/>
                <a:cs typeface="Platypi Medium" pitchFamily="34" charset="-120"/>
              </a:rPr>
              <a:t>3</a:t>
            </a:r>
            <a:endParaRPr lang="en-US" sz="2450" dirty="0"/>
          </a:p>
        </p:txBody>
      </p:sp>
      <p:sp>
        <p:nvSpPr>
          <p:cNvPr id="19" name="Text 15"/>
          <p:cNvSpPr/>
          <p:nvPr/>
        </p:nvSpPr>
        <p:spPr>
          <a:xfrm>
            <a:off x="2219087" y="6134338"/>
            <a:ext cx="2669143" cy="330160"/>
          </a:xfrm>
          <a:prstGeom prst="rect">
            <a:avLst/>
          </a:prstGeom>
          <a:noFill/>
          <a:ln/>
        </p:spPr>
        <p:txBody>
          <a:bodyPr wrap="none" lIns="0" tIns="0" rIns="0" bIns="0" rtlCol="0" anchor="t"/>
          <a:lstStyle/>
          <a:p>
            <a:pPr marL="0" indent="0" algn="l">
              <a:lnSpc>
                <a:spcPts val="2600"/>
              </a:lnSpc>
              <a:buNone/>
            </a:pPr>
            <a:r>
              <a:rPr lang="en-US" sz="2050" dirty="0">
                <a:solidFill>
                  <a:srgbClr val="504C49"/>
                </a:solidFill>
                <a:latin typeface="Platypi Medium" pitchFamily="34" charset="0"/>
                <a:ea typeface="Platypi Medium" pitchFamily="34" charset="-122"/>
                <a:cs typeface="Platypi Medium" pitchFamily="34" charset="-120"/>
              </a:rPr>
              <a:t>Shareholder Returns</a:t>
            </a:r>
            <a:endParaRPr lang="en-US" sz="2050" dirty="0"/>
          </a:p>
        </p:txBody>
      </p:sp>
      <p:sp>
        <p:nvSpPr>
          <p:cNvPr id="20" name="Text 16"/>
          <p:cNvSpPr/>
          <p:nvPr/>
        </p:nvSpPr>
        <p:spPr>
          <a:xfrm>
            <a:off x="2219087" y="6591300"/>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504C49"/>
                </a:solidFill>
                <a:latin typeface="Source Serif Pro" pitchFamily="34" charset="0"/>
                <a:ea typeface="Source Serif Pro" pitchFamily="34" charset="-122"/>
                <a:cs typeface="Source Serif Pro" pitchFamily="34" charset="-120"/>
              </a:rPr>
              <a:t>BlackRock's commitment to shareholder value is evident through regular dividends and strategic share buybacks.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48627"/>
          </a:xfrm>
          <a:prstGeom prst="rect">
            <a:avLst/>
          </a:prstGeom>
        </p:spPr>
      </p:pic>
      <p:sp>
        <p:nvSpPr>
          <p:cNvPr id="3" name="Text 0"/>
          <p:cNvSpPr/>
          <p:nvPr/>
        </p:nvSpPr>
        <p:spPr>
          <a:xfrm>
            <a:off x="657582" y="2865239"/>
            <a:ext cx="5401151" cy="587097"/>
          </a:xfrm>
          <a:prstGeom prst="rect">
            <a:avLst/>
          </a:prstGeom>
          <a:noFill/>
          <a:ln/>
        </p:spPr>
        <p:txBody>
          <a:bodyPr wrap="none" lIns="0" tIns="0" rIns="0" bIns="0" rtlCol="0" anchor="t"/>
          <a:lstStyle/>
          <a:p>
            <a:pPr marL="0" indent="0">
              <a:lnSpc>
                <a:spcPts val="4600"/>
              </a:lnSpc>
              <a:buNone/>
            </a:pPr>
            <a:r>
              <a:rPr lang="en-US" sz="3650" dirty="0">
                <a:solidFill>
                  <a:srgbClr val="201B18"/>
                </a:solidFill>
                <a:latin typeface="Platypi Medium" pitchFamily="34" charset="0"/>
                <a:ea typeface="Platypi Medium" pitchFamily="34" charset="-122"/>
                <a:cs typeface="Platypi Medium" pitchFamily="34" charset="-120"/>
              </a:rPr>
              <a:t>Competitive Landscape</a:t>
            </a:r>
            <a:endParaRPr lang="en-US" sz="3650" dirty="0"/>
          </a:p>
        </p:txBody>
      </p:sp>
      <p:sp>
        <p:nvSpPr>
          <p:cNvPr id="4" name="Shape 1"/>
          <p:cNvSpPr/>
          <p:nvPr/>
        </p:nvSpPr>
        <p:spPr>
          <a:xfrm>
            <a:off x="657582" y="3734157"/>
            <a:ext cx="13315236" cy="3982402"/>
          </a:xfrm>
          <a:prstGeom prst="roundRect">
            <a:avLst>
              <a:gd name="adj" fmla="val 708"/>
            </a:avLst>
          </a:prstGeom>
          <a:noFill/>
          <a:ln w="7620">
            <a:solidFill>
              <a:srgbClr val="000000">
                <a:alpha val="8000"/>
              </a:srgbClr>
            </a:solidFill>
            <a:prstDash val="solid"/>
          </a:ln>
        </p:spPr>
      </p:sp>
      <p:sp>
        <p:nvSpPr>
          <p:cNvPr id="5" name="Shape 2"/>
          <p:cNvSpPr/>
          <p:nvPr/>
        </p:nvSpPr>
        <p:spPr>
          <a:xfrm>
            <a:off x="665202" y="3741777"/>
            <a:ext cx="13298567" cy="541020"/>
          </a:xfrm>
          <a:prstGeom prst="rect">
            <a:avLst/>
          </a:prstGeom>
          <a:solidFill>
            <a:srgbClr val="FFFFFF">
              <a:alpha val="4000"/>
            </a:srgbClr>
          </a:solidFill>
          <a:ln/>
        </p:spPr>
      </p:sp>
      <p:sp>
        <p:nvSpPr>
          <p:cNvPr id="6" name="Text 3"/>
          <p:cNvSpPr/>
          <p:nvPr/>
        </p:nvSpPr>
        <p:spPr>
          <a:xfrm>
            <a:off x="854631" y="3862030"/>
            <a:ext cx="4052768" cy="300514"/>
          </a:xfrm>
          <a:prstGeom prst="rect">
            <a:avLst/>
          </a:prstGeom>
          <a:noFill/>
          <a:ln/>
        </p:spPr>
        <p:txBody>
          <a:bodyPr wrap="none" lIns="0" tIns="0" rIns="0" bIns="0" rtlCol="0" anchor="t"/>
          <a:lstStyle/>
          <a:p>
            <a:pPr marL="0" indent="0">
              <a:lnSpc>
                <a:spcPts val="2350"/>
              </a:lnSpc>
              <a:buNone/>
            </a:pPr>
            <a:r>
              <a:rPr lang="en-US" sz="1450" dirty="0">
                <a:solidFill>
                  <a:srgbClr val="504C49"/>
                </a:solidFill>
                <a:latin typeface="Source Serif Pro" pitchFamily="34" charset="0"/>
                <a:ea typeface="Source Serif Pro" pitchFamily="34" charset="-122"/>
                <a:cs typeface="Source Serif Pro" pitchFamily="34" charset="-120"/>
              </a:rPr>
              <a:t>Company</a:t>
            </a:r>
            <a:endParaRPr lang="en-US" sz="1450" dirty="0"/>
          </a:p>
        </p:txBody>
      </p:sp>
      <p:sp>
        <p:nvSpPr>
          <p:cNvPr id="7" name="Text 4"/>
          <p:cNvSpPr/>
          <p:nvPr/>
        </p:nvSpPr>
        <p:spPr>
          <a:xfrm>
            <a:off x="5290780" y="3862030"/>
            <a:ext cx="4048958" cy="300514"/>
          </a:xfrm>
          <a:prstGeom prst="rect">
            <a:avLst/>
          </a:prstGeom>
          <a:noFill/>
          <a:ln/>
        </p:spPr>
        <p:txBody>
          <a:bodyPr wrap="none" lIns="0" tIns="0" rIns="0" bIns="0" rtlCol="0" anchor="t"/>
          <a:lstStyle/>
          <a:p>
            <a:pPr marL="0" indent="0">
              <a:lnSpc>
                <a:spcPts val="2350"/>
              </a:lnSpc>
              <a:buNone/>
            </a:pPr>
            <a:r>
              <a:rPr lang="en-US" sz="1450" dirty="0">
                <a:solidFill>
                  <a:srgbClr val="504C49"/>
                </a:solidFill>
                <a:latin typeface="Source Serif Pro" pitchFamily="34" charset="0"/>
                <a:ea typeface="Source Serif Pro" pitchFamily="34" charset="-122"/>
                <a:cs typeface="Source Serif Pro" pitchFamily="34" charset="-120"/>
              </a:rPr>
              <a:t>Market Share</a:t>
            </a:r>
            <a:endParaRPr lang="en-US" sz="1450" dirty="0"/>
          </a:p>
        </p:txBody>
      </p:sp>
      <p:sp>
        <p:nvSpPr>
          <p:cNvPr id="8" name="Text 5"/>
          <p:cNvSpPr/>
          <p:nvPr/>
        </p:nvSpPr>
        <p:spPr>
          <a:xfrm>
            <a:off x="9723120" y="3862030"/>
            <a:ext cx="4052768" cy="300514"/>
          </a:xfrm>
          <a:prstGeom prst="rect">
            <a:avLst/>
          </a:prstGeom>
          <a:noFill/>
          <a:ln/>
        </p:spPr>
        <p:txBody>
          <a:bodyPr wrap="none" lIns="0" tIns="0" rIns="0" bIns="0" rtlCol="0" anchor="t"/>
          <a:lstStyle/>
          <a:p>
            <a:pPr marL="0" indent="0">
              <a:lnSpc>
                <a:spcPts val="2350"/>
              </a:lnSpc>
              <a:buNone/>
            </a:pPr>
            <a:r>
              <a:rPr lang="en-US" sz="1450" dirty="0">
                <a:solidFill>
                  <a:srgbClr val="504C49"/>
                </a:solidFill>
                <a:latin typeface="Source Serif Pro" pitchFamily="34" charset="0"/>
                <a:ea typeface="Source Serif Pro" pitchFamily="34" charset="-122"/>
                <a:cs typeface="Source Serif Pro" pitchFamily="34" charset="-120"/>
              </a:rPr>
              <a:t>Key Strength</a:t>
            </a:r>
            <a:endParaRPr lang="en-US" sz="1450" dirty="0"/>
          </a:p>
        </p:txBody>
      </p:sp>
      <p:sp>
        <p:nvSpPr>
          <p:cNvPr id="9" name="Shape 6"/>
          <p:cNvSpPr/>
          <p:nvPr/>
        </p:nvSpPr>
        <p:spPr>
          <a:xfrm>
            <a:off x="665202" y="4282797"/>
            <a:ext cx="13298567" cy="1142048"/>
          </a:xfrm>
          <a:prstGeom prst="rect">
            <a:avLst/>
          </a:prstGeom>
          <a:solidFill>
            <a:srgbClr val="000000">
              <a:alpha val="4000"/>
            </a:srgbClr>
          </a:solidFill>
          <a:ln/>
        </p:spPr>
      </p:sp>
      <p:sp>
        <p:nvSpPr>
          <p:cNvPr id="10" name="Text 7"/>
          <p:cNvSpPr/>
          <p:nvPr/>
        </p:nvSpPr>
        <p:spPr>
          <a:xfrm>
            <a:off x="854631" y="4403050"/>
            <a:ext cx="4052768" cy="300514"/>
          </a:xfrm>
          <a:prstGeom prst="rect">
            <a:avLst/>
          </a:prstGeom>
          <a:noFill/>
          <a:ln/>
        </p:spPr>
        <p:txBody>
          <a:bodyPr wrap="none" lIns="0" tIns="0" rIns="0" bIns="0" rtlCol="0" anchor="t"/>
          <a:lstStyle/>
          <a:p>
            <a:pPr marL="0" indent="0">
              <a:lnSpc>
                <a:spcPts val="2350"/>
              </a:lnSpc>
              <a:buNone/>
            </a:pPr>
            <a:r>
              <a:rPr lang="en-US" sz="1450" dirty="0">
                <a:solidFill>
                  <a:srgbClr val="504C49"/>
                </a:solidFill>
                <a:latin typeface="Source Serif Pro" pitchFamily="34" charset="0"/>
                <a:ea typeface="Source Serif Pro" pitchFamily="34" charset="-122"/>
                <a:cs typeface="Source Serif Pro" pitchFamily="34" charset="-120"/>
              </a:rPr>
              <a:t>BlackRock</a:t>
            </a:r>
            <a:endParaRPr lang="en-US" sz="1450" dirty="0"/>
          </a:p>
        </p:txBody>
      </p:sp>
      <p:sp>
        <p:nvSpPr>
          <p:cNvPr id="11" name="Text 8"/>
          <p:cNvSpPr/>
          <p:nvPr/>
        </p:nvSpPr>
        <p:spPr>
          <a:xfrm>
            <a:off x="5290780" y="4403050"/>
            <a:ext cx="4048958" cy="300514"/>
          </a:xfrm>
          <a:prstGeom prst="rect">
            <a:avLst/>
          </a:prstGeom>
          <a:noFill/>
          <a:ln/>
        </p:spPr>
        <p:txBody>
          <a:bodyPr wrap="none" lIns="0" tIns="0" rIns="0" bIns="0" rtlCol="0" anchor="t"/>
          <a:lstStyle/>
          <a:p>
            <a:pPr marL="0" indent="0">
              <a:lnSpc>
                <a:spcPts val="2350"/>
              </a:lnSpc>
              <a:buNone/>
            </a:pPr>
            <a:r>
              <a:rPr lang="en-US" sz="1450" dirty="0">
                <a:solidFill>
                  <a:srgbClr val="504C49"/>
                </a:solidFill>
                <a:latin typeface="Source Serif Pro" pitchFamily="34" charset="0"/>
                <a:ea typeface="Source Serif Pro" pitchFamily="34" charset="-122"/>
                <a:cs typeface="Source Serif Pro" pitchFamily="34" charset="-120"/>
              </a:rPr>
              <a:t>~31% ETF market</a:t>
            </a:r>
            <a:endParaRPr lang="en-US" sz="1450" dirty="0"/>
          </a:p>
        </p:txBody>
      </p:sp>
      <p:sp>
        <p:nvSpPr>
          <p:cNvPr id="12" name="Text 9"/>
          <p:cNvSpPr/>
          <p:nvPr/>
        </p:nvSpPr>
        <p:spPr>
          <a:xfrm>
            <a:off x="9723120" y="4403050"/>
            <a:ext cx="4052768" cy="901541"/>
          </a:xfrm>
          <a:prstGeom prst="rect">
            <a:avLst/>
          </a:prstGeom>
          <a:noFill/>
          <a:ln/>
        </p:spPr>
        <p:txBody>
          <a:bodyPr wrap="square" lIns="0" tIns="0" rIns="0" bIns="0" rtlCol="0" anchor="t"/>
          <a:lstStyle/>
          <a:p>
            <a:pPr marL="0" indent="0">
              <a:lnSpc>
                <a:spcPts val="2350"/>
              </a:lnSpc>
              <a:buNone/>
            </a:pPr>
            <a:r>
              <a:rPr lang="en-US" sz="1450" dirty="0">
                <a:solidFill>
                  <a:srgbClr val="504C49"/>
                </a:solidFill>
                <a:latin typeface="Source Serif Pro" pitchFamily="34" charset="0"/>
                <a:ea typeface="Source Serif Pro" pitchFamily="34" charset="-122"/>
                <a:cs typeface="Source Serif Pro" pitchFamily="34" charset="-120"/>
              </a:rPr>
              <a:t>Diverse product offerings, including iShares ETFs; advanced risk management platforms like Aladdin.</a:t>
            </a:r>
            <a:endParaRPr lang="en-US" sz="1450" dirty="0"/>
          </a:p>
        </p:txBody>
      </p:sp>
      <p:sp>
        <p:nvSpPr>
          <p:cNvPr id="13" name="Shape 10"/>
          <p:cNvSpPr/>
          <p:nvPr/>
        </p:nvSpPr>
        <p:spPr>
          <a:xfrm>
            <a:off x="665202" y="5424845"/>
            <a:ext cx="13298567" cy="1142048"/>
          </a:xfrm>
          <a:prstGeom prst="rect">
            <a:avLst/>
          </a:prstGeom>
          <a:solidFill>
            <a:srgbClr val="FFFFFF">
              <a:alpha val="4000"/>
            </a:srgbClr>
          </a:solidFill>
          <a:ln/>
        </p:spPr>
      </p:sp>
      <p:sp>
        <p:nvSpPr>
          <p:cNvPr id="14" name="Text 11"/>
          <p:cNvSpPr/>
          <p:nvPr/>
        </p:nvSpPr>
        <p:spPr>
          <a:xfrm>
            <a:off x="854631" y="5545098"/>
            <a:ext cx="4052768" cy="300514"/>
          </a:xfrm>
          <a:prstGeom prst="rect">
            <a:avLst/>
          </a:prstGeom>
          <a:noFill/>
          <a:ln/>
        </p:spPr>
        <p:txBody>
          <a:bodyPr wrap="none" lIns="0" tIns="0" rIns="0" bIns="0" rtlCol="0" anchor="t"/>
          <a:lstStyle/>
          <a:p>
            <a:pPr marL="0" indent="0">
              <a:lnSpc>
                <a:spcPts val="2350"/>
              </a:lnSpc>
              <a:buNone/>
            </a:pPr>
            <a:r>
              <a:rPr lang="en-US" sz="1450" dirty="0">
                <a:solidFill>
                  <a:srgbClr val="504C49"/>
                </a:solidFill>
                <a:latin typeface="Source Serif Pro" pitchFamily="34" charset="0"/>
                <a:ea typeface="Source Serif Pro" pitchFamily="34" charset="-122"/>
                <a:cs typeface="Source Serif Pro" pitchFamily="34" charset="-120"/>
              </a:rPr>
              <a:t>Vanguard</a:t>
            </a:r>
            <a:endParaRPr lang="en-US" sz="1450" dirty="0"/>
          </a:p>
        </p:txBody>
      </p:sp>
      <p:sp>
        <p:nvSpPr>
          <p:cNvPr id="15" name="Text 12"/>
          <p:cNvSpPr/>
          <p:nvPr/>
        </p:nvSpPr>
        <p:spPr>
          <a:xfrm>
            <a:off x="5290780" y="5545098"/>
            <a:ext cx="4048958" cy="300514"/>
          </a:xfrm>
          <a:prstGeom prst="rect">
            <a:avLst/>
          </a:prstGeom>
          <a:noFill/>
          <a:ln/>
        </p:spPr>
        <p:txBody>
          <a:bodyPr wrap="none" lIns="0" tIns="0" rIns="0" bIns="0" rtlCol="0" anchor="t"/>
          <a:lstStyle/>
          <a:p>
            <a:pPr marL="0" indent="0">
              <a:lnSpc>
                <a:spcPts val="2350"/>
              </a:lnSpc>
              <a:buNone/>
            </a:pPr>
            <a:r>
              <a:rPr lang="en-US" sz="1450" dirty="0">
                <a:solidFill>
                  <a:srgbClr val="504C49"/>
                </a:solidFill>
                <a:latin typeface="Source Serif Pro" pitchFamily="34" charset="0"/>
                <a:ea typeface="Source Serif Pro" pitchFamily="34" charset="-122"/>
                <a:cs typeface="Source Serif Pro" pitchFamily="34" charset="-120"/>
              </a:rPr>
              <a:t>~29% ETF market</a:t>
            </a:r>
            <a:endParaRPr lang="en-US" sz="1450" dirty="0"/>
          </a:p>
        </p:txBody>
      </p:sp>
      <p:sp>
        <p:nvSpPr>
          <p:cNvPr id="16" name="Text 13"/>
          <p:cNvSpPr/>
          <p:nvPr/>
        </p:nvSpPr>
        <p:spPr>
          <a:xfrm>
            <a:off x="9723120" y="5545098"/>
            <a:ext cx="4052768" cy="901541"/>
          </a:xfrm>
          <a:prstGeom prst="rect">
            <a:avLst/>
          </a:prstGeom>
          <a:noFill/>
          <a:ln/>
        </p:spPr>
        <p:txBody>
          <a:bodyPr wrap="square" lIns="0" tIns="0" rIns="0" bIns="0" rtlCol="0" anchor="t"/>
          <a:lstStyle/>
          <a:p>
            <a:pPr marL="0" indent="0">
              <a:lnSpc>
                <a:spcPts val="2350"/>
              </a:lnSpc>
              <a:buNone/>
            </a:pPr>
            <a:r>
              <a:rPr lang="en-US" sz="1450" dirty="0">
                <a:solidFill>
                  <a:srgbClr val="504C49"/>
                </a:solidFill>
                <a:latin typeface="Source Serif Pro" pitchFamily="34" charset="0"/>
                <a:ea typeface="Source Serif Pro" pitchFamily="34" charset="-122"/>
                <a:cs typeface="Source Serif Pro" pitchFamily="34" charset="-120"/>
              </a:rPr>
              <a:t>Low-cost index funds and ETFs; strong emphasis on investor education and client services.</a:t>
            </a:r>
            <a:endParaRPr lang="en-US" sz="1450" dirty="0"/>
          </a:p>
        </p:txBody>
      </p:sp>
      <p:sp>
        <p:nvSpPr>
          <p:cNvPr id="17" name="Shape 14"/>
          <p:cNvSpPr/>
          <p:nvPr/>
        </p:nvSpPr>
        <p:spPr>
          <a:xfrm>
            <a:off x="665202" y="6566892"/>
            <a:ext cx="13298567" cy="1142048"/>
          </a:xfrm>
          <a:prstGeom prst="rect">
            <a:avLst/>
          </a:prstGeom>
          <a:solidFill>
            <a:srgbClr val="000000">
              <a:alpha val="4000"/>
            </a:srgbClr>
          </a:solidFill>
          <a:ln/>
        </p:spPr>
      </p:sp>
      <p:sp>
        <p:nvSpPr>
          <p:cNvPr id="18" name="Text 15"/>
          <p:cNvSpPr/>
          <p:nvPr/>
        </p:nvSpPr>
        <p:spPr>
          <a:xfrm>
            <a:off x="854631" y="6687145"/>
            <a:ext cx="4052768" cy="300514"/>
          </a:xfrm>
          <a:prstGeom prst="rect">
            <a:avLst/>
          </a:prstGeom>
          <a:noFill/>
          <a:ln/>
        </p:spPr>
        <p:txBody>
          <a:bodyPr wrap="none" lIns="0" tIns="0" rIns="0" bIns="0" rtlCol="0" anchor="t"/>
          <a:lstStyle/>
          <a:p>
            <a:pPr marL="0" indent="0">
              <a:lnSpc>
                <a:spcPts val="2350"/>
              </a:lnSpc>
              <a:buNone/>
            </a:pPr>
            <a:r>
              <a:rPr lang="en-US" sz="1450" dirty="0">
                <a:solidFill>
                  <a:srgbClr val="504C49"/>
                </a:solidFill>
                <a:latin typeface="Source Serif Pro" pitchFamily="34" charset="0"/>
                <a:ea typeface="Source Serif Pro" pitchFamily="34" charset="-122"/>
                <a:cs typeface="Source Serif Pro" pitchFamily="34" charset="-120"/>
              </a:rPr>
              <a:t>State Street</a:t>
            </a:r>
            <a:endParaRPr lang="en-US" sz="1450" dirty="0"/>
          </a:p>
        </p:txBody>
      </p:sp>
      <p:sp>
        <p:nvSpPr>
          <p:cNvPr id="19" name="Text 16"/>
          <p:cNvSpPr/>
          <p:nvPr/>
        </p:nvSpPr>
        <p:spPr>
          <a:xfrm>
            <a:off x="5290780" y="6687145"/>
            <a:ext cx="4048958" cy="300514"/>
          </a:xfrm>
          <a:prstGeom prst="rect">
            <a:avLst/>
          </a:prstGeom>
          <a:noFill/>
          <a:ln/>
        </p:spPr>
        <p:txBody>
          <a:bodyPr wrap="none" lIns="0" tIns="0" rIns="0" bIns="0" rtlCol="0" anchor="t"/>
          <a:lstStyle/>
          <a:p>
            <a:pPr marL="0" indent="0">
              <a:lnSpc>
                <a:spcPts val="2350"/>
              </a:lnSpc>
              <a:buNone/>
            </a:pPr>
            <a:r>
              <a:rPr lang="en-US" sz="1450" dirty="0">
                <a:solidFill>
                  <a:srgbClr val="504C49"/>
                </a:solidFill>
                <a:latin typeface="Source Serif Pro" pitchFamily="34" charset="0"/>
                <a:ea typeface="Source Serif Pro" pitchFamily="34" charset="-122"/>
                <a:cs typeface="Source Serif Pro" pitchFamily="34" charset="-120"/>
              </a:rPr>
              <a:t>~13.5% ETF market</a:t>
            </a:r>
            <a:endParaRPr lang="en-US" sz="1450" dirty="0"/>
          </a:p>
        </p:txBody>
      </p:sp>
      <p:sp>
        <p:nvSpPr>
          <p:cNvPr id="20" name="Text 17"/>
          <p:cNvSpPr/>
          <p:nvPr/>
        </p:nvSpPr>
        <p:spPr>
          <a:xfrm>
            <a:off x="9723120" y="6687145"/>
            <a:ext cx="4052768" cy="901541"/>
          </a:xfrm>
          <a:prstGeom prst="rect">
            <a:avLst/>
          </a:prstGeom>
          <a:noFill/>
          <a:ln/>
        </p:spPr>
        <p:txBody>
          <a:bodyPr wrap="square" lIns="0" tIns="0" rIns="0" bIns="0" rtlCol="0" anchor="t"/>
          <a:lstStyle/>
          <a:p>
            <a:pPr marL="0" indent="0">
              <a:lnSpc>
                <a:spcPts val="2350"/>
              </a:lnSpc>
              <a:buNone/>
            </a:pPr>
            <a:r>
              <a:rPr lang="en-US" sz="1450" dirty="0">
                <a:solidFill>
                  <a:srgbClr val="504C49"/>
                </a:solidFill>
                <a:latin typeface="Source Serif Pro" pitchFamily="34" charset="0"/>
                <a:ea typeface="Source Serif Pro" pitchFamily="34" charset="-122"/>
                <a:cs typeface="Source Serif Pro" pitchFamily="34" charset="-120"/>
              </a:rPr>
              <a:t>Expertise in institutional asset management; provider of SPDR ETFs; significant custodial services.</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EA2AE0-8D7A-B598-BE71-F73A29D40E66}"/>
              </a:ext>
            </a:extLst>
          </p:cNvPr>
          <p:cNvPicPr>
            <a:picLocks noChangeAspect="1"/>
          </p:cNvPicPr>
          <p:nvPr/>
        </p:nvPicPr>
        <p:blipFill>
          <a:blip r:embed="rId3"/>
          <a:stretch>
            <a:fillRect/>
          </a:stretch>
        </p:blipFill>
        <p:spPr>
          <a:xfrm>
            <a:off x="623887" y="438150"/>
            <a:ext cx="6029325" cy="7067550"/>
          </a:xfrm>
          <a:prstGeom prst="rect">
            <a:avLst/>
          </a:prstGeom>
        </p:spPr>
      </p:pic>
      <p:pic>
        <p:nvPicPr>
          <p:cNvPr id="7" name="Picture 6">
            <a:extLst>
              <a:ext uri="{FF2B5EF4-FFF2-40B4-BE49-F238E27FC236}">
                <a16:creationId xmlns:a16="http://schemas.microsoft.com/office/drawing/2014/main" id="{A982BF88-E1C5-DD52-65E3-A1EBC76DA2EC}"/>
              </a:ext>
            </a:extLst>
          </p:cNvPr>
          <p:cNvPicPr>
            <a:picLocks noChangeAspect="1"/>
          </p:cNvPicPr>
          <p:nvPr/>
        </p:nvPicPr>
        <p:blipFill>
          <a:blip r:embed="rId4"/>
          <a:stretch>
            <a:fillRect/>
          </a:stretch>
        </p:blipFill>
        <p:spPr>
          <a:xfrm>
            <a:off x="6839524" y="619125"/>
            <a:ext cx="7433688" cy="6705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953</Words>
  <Application>Microsoft Office PowerPoint</Application>
  <PresentationFormat>Custom</PresentationFormat>
  <Paragraphs>137</Paragraphs>
  <Slides>17</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Platypi Medium</vt:lpstr>
      <vt:lpstr>Source Serif Pro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Harshith Gade</cp:lastModifiedBy>
  <cp:revision>7</cp:revision>
  <dcterms:created xsi:type="dcterms:W3CDTF">2024-11-19T15:40:16Z</dcterms:created>
  <dcterms:modified xsi:type="dcterms:W3CDTF">2024-11-20T03:38:03Z</dcterms:modified>
</cp:coreProperties>
</file>